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404" r:id="rId2"/>
    <p:sldId id="368" r:id="rId3"/>
    <p:sldId id="313" r:id="rId4"/>
    <p:sldId id="314" r:id="rId5"/>
    <p:sldId id="315" r:id="rId6"/>
    <p:sldId id="408" r:id="rId7"/>
    <p:sldId id="385" r:id="rId8"/>
    <p:sldId id="402" r:id="rId9"/>
    <p:sldId id="401" r:id="rId10"/>
    <p:sldId id="327" r:id="rId11"/>
    <p:sldId id="326" r:id="rId12"/>
    <p:sldId id="341" r:id="rId13"/>
    <p:sldId id="389" r:id="rId14"/>
    <p:sldId id="303" r:id="rId15"/>
    <p:sldId id="390" r:id="rId16"/>
    <p:sldId id="391" r:id="rId17"/>
    <p:sldId id="392" r:id="rId18"/>
    <p:sldId id="377" r:id="rId19"/>
    <p:sldId id="409" r:id="rId20"/>
    <p:sldId id="415" r:id="rId21"/>
    <p:sldId id="357" r:id="rId22"/>
    <p:sldId id="393" r:id="rId23"/>
    <p:sldId id="339" r:id="rId24"/>
    <p:sldId id="406" r:id="rId25"/>
    <p:sldId id="350" r:id="rId26"/>
    <p:sldId id="414" r:id="rId27"/>
    <p:sldId id="395" r:id="rId28"/>
    <p:sldId id="413" r:id="rId29"/>
    <p:sldId id="332" r:id="rId30"/>
    <p:sldId id="333" r:id="rId31"/>
    <p:sldId id="403" r:id="rId32"/>
    <p:sldId id="388" r:id="rId33"/>
    <p:sldId id="386" r:id="rId34"/>
    <p:sldId id="416"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7710F"/>
    <a:srgbClr val="FF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36" autoAdjust="0"/>
  </p:normalViewPr>
  <p:slideViewPr>
    <p:cSldViewPr>
      <p:cViewPr>
        <p:scale>
          <a:sx n="60" d="100"/>
          <a:sy n="60" d="100"/>
        </p:scale>
        <p:origin x="-2244" y="-552"/>
      </p:cViewPr>
      <p:guideLst>
        <p:guide orient="horz" pos="2160"/>
        <p:guide pos="2880"/>
      </p:guideLst>
    </p:cSldViewPr>
  </p:slideViewPr>
  <p:notesTextViewPr>
    <p:cViewPr>
      <p:scale>
        <a:sx n="1" d="1"/>
        <a:sy n="1" d="1"/>
      </p:scale>
      <p:origin x="0" y="0"/>
    </p:cViewPr>
  </p:notesTextViewPr>
  <p:sorterViewPr>
    <p:cViewPr>
      <p:scale>
        <a:sx n="30" d="100"/>
        <a:sy n="30" d="100"/>
      </p:scale>
      <p:origin x="0" y="-384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fld id="{5C0C7B6F-EC26-4AA2-924F-C74D2FA971A1}" type="datetimeFigureOut">
              <a:rPr lang="en-US" smtClean="0"/>
              <a:pPr/>
              <a:t>1/11/2016</a:t>
            </a:fld>
            <a:endParaRPr lang="en-US"/>
          </a:p>
        </p:txBody>
      </p:sp>
      <p:sp>
        <p:nvSpPr>
          <p:cNvPr id="4" name="Footer Placeholder 3"/>
          <p:cNvSpPr>
            <a:spLocks noGrp="1"/>
          </p:cNvSpPr>
          <p:nvPr>
            <p:ph type="ftr" sz="quarter" idx="2"/>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D607CD73-D5FA-4FC7-A6BB-2ADDCDF1370C}" type="slidenum">
              <a:rPr lang="en-US" smtClean="0"/>
              <a:pPr/>
              <a:t>‹#›</a:t>
            </a:fld>
            <a:endParaRPr lang="en-US"/>
          </a:p>
        </p:txBody>
      </p:sp>
    </p:spTree>
    <p:extLst>
      <p:ext uri="{BB962C8B-B14F-4D97-AF65-F5344CB8AC3E}">
        <p14:creationId xmlns:p14="http://schemas.microsoft.com/office/powerpoint/2010/main" xmlns="" val="1593667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8145" cy="464205"/>
          </a:xfrm>
          <a:prstGeom prst="rect">
            <a:avLst/>
          </a:prstGeom>
        </p:spPr>
        <p:txBody>
          <a:bodyPr vert="horz" lIns="87444" tIns="43722" rIns="87444" bIns="43722" rtlCol="0"/>
          <a:lstStyle>
            <a:lvl1pPr algn="l">
              <a:defRPr sz="1100"/>
            </a:lvl1pPr>
          </a:lstStyle>
          <a:p>
            <a:endParaRPr lang="en-US"/>
          </a:p>
        </p:txBody>
      </p:sp>
      <p:sp>
        <p:nvSpPr>
          <p:cNvPr id="3" name="Date Placeholder 2"/>
          <p:cNvSpPr>
            <a:spLocks noGrp="1"/>
          </p:cNvSpPr>
          <p:nvPr>
            <p:ph type="dt" idx="1"/>
          </p:nvPr>
        </p:nvSpPr>
        <p:spPr>
          <a:xfrm>
            <a:off x="3970734" y="2"/>
            <a:ext cx="3038145" cy="464205"/>
          </a:xfrm>
          <a:prstGeom prst="rect">
            <a:avLst/>
          </a:prstGeom>
        </p:spPr>
        <p:txBody>
          <a:bodyPr vert="horz" lIns="87444" tIns="43722" rIns="87444" bIns="43722" rtlCol="0"/>
          <a:lstStyle>
            <a:lvl1pPr algn="r">
              <a:defRPr sz="1100"/>
            </a:lvl1pPr>
          </a:lstStyle>
          <a:p>
            <a:fld id="{6840FD38-C0F3-4F64-8C3C-B548297CD6B8}" type="datetimeFigureOut">
              <a:rPr lang="en-US" smtClean="0"/>
              <a:pPr/>
              <a:t>1/11/2016</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7444" tIns="43722" rIns="87444" bIns="43722" rtlCol="0" anchor="ctr"/>
          <a:lstStyle/>
          <a:p>
            <a:endParaRPr lang="en-US"/>
          </a:p>
        </p:txBody>
      </p:sp>
      <p:sp>
        <p:nvSpPr>
          <p:cNvPr id="5" name="Notes Placeholder 4"/>
          <p:cNvSpPr>
            <a:spLocks noGrp="1"/>
          </p:cNvSpPr>
          <p:nvPr>
            <p:ph type="body" sz="quarter" idx="3"/>
          </p:nvPr>
        </p:nvSpPr>
        <p:spPr>
          <a:xfrm>
            <a:off x="701346" y="4416100"/>
            <a:ext cx="5607711" cy="4182457"/>
          </a:xfrm>
          <a:prstGeom prst="rect">
            <a:avLst/>
          </a:prstGeom>
        </p:spPr>
        <p:txBody>
          <a:bodyPr vert="horz" lIns="87444" tIns="43722" rIns="87444" bIns="4372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660"/>
            <a:ext cx="3038145" cy="464205"/>
          </a:xfrm>
          <a:prstGeom prst="rect">
            <a:avLst/>
          </a:prstGeom>
        </p:spPr>
        <p:txBody>
          <a:bodyPr vert="horz" lIns="87444" tIns="43722" rIns="87444" bIns="43722" rtlCol="0" anchor="b"/>
          <a:lstStyle>
            <a:lvl1pPr algn="l">
              <a:defRPr sz="1100"/>
            </a:lvl1pPr>
          </a:lstStyle>
          <a:p>
            <a:endParaRPr lang="en-US"/>
          </a:p>
        </p:txBody>
      </p:sp>
      <p:sp>
        <p:nvSpPr>
          <p:cNvPr id="7" name="Slide Number Placeholder 6"/>
          <p:cNvSpPr>
            <a:spLocks noGrp="1"/>
          </p:cNvSpPr>
          <p:nvPr>
            <p:ph type="sldNum" sz="quarter" idx="5"/>
          </p:nvPr>
        </p:nvSpPr>
        <p:spPr>
          <a:xfrm>
            <a:off x="3970734" y="8830660"/>
            <a:ext cx="3038145" cy="464205"/>
          </a:xfrm>
          <a:prstGeom prst="rect">
            <a:avLst/>
          </a:prstGeom>
        </p:spPr>
        <p:txBody>
          <a:bodyPr vert="horz" lIns="87444" tIns="43722" rIns="87444" bIns="43722" rtlCol="0" anchor="b"/>
          <a:lstStyle>
            <a:lvl1pPr algn="r">
              <a:defRPr sz="1100"/>
            </a:lvl1pPr>
          </a:lstStyle>
          <a:p>
            <a:fld id="{AEE78A80-2DE1-4628-92D6-200CD1DACBFB}" type="slidenum">
              <a:rPr lang="en-US" smtClean="0"/>
              <a:pPr/>
              <a:t>‹#›</a:t>
            </a:fld>
            <a:endParaRPr lang="en-US"/>
          </a:p>
        </p:txBody>
      </p:sp>
    </p:spTree>
    <p:extLst>
      <p:ext uri="{BB962C8B-B14F-4D97-AF65-F5344CB8AC3E}">
        <p14:creationId xmlns:p14="http://schemas.microsoft.com/office/powerpoint/2010/main" xmlns="" val="1032496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theatlantic.com/business/archive/2013/09/the-brogrammer-effect-women-are-a-small-and-shrinking-share-of-computer-workers/27961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txgcp.org/role-models/" TargetMode="External"/><Relationship Id="rId13" Type="http://schemas.openxmlformats.org/officeDocument/2006/relationships/hyperlink" Target="https://www.dropbox.com/s/vyjjx38b5f9y109/RoleModelsMatter.pdf?dl=0" TargetMode="External"/><Relationship Id="rId18" Type="http://schemas.openxmlformats.org/officeDocument/2006/relationships/hyperlink" Target="http://txgcp.org/stem-role-models-resources/" TargetMode="External"/><Relationship Id="rId3" Type="http://schemas.openxmlformats.org/officeDocument/2006/relationships/hyperlink" Target="http://www.metroplextbc.org/pages/STEM" TargetMode="External"/><Relationship Id="rId21" Type="http://schemas.openxmlformats.org/officeDocument/2006/relationships/hyperlink" Target="http://txgcp.org/k-12-stem-outreach-hands-on-ac/" TargetMode="External"/><Relationship Id="rId7" Type="http://schemas.openxmlformats.org/officeDocument/2006/relationships/hyperlink" Target="http://txgcp.org/scigirls/" TargetMode="External"/><Relationship Id="rId12" Type="http://schemas.openxmlformats.org/officeDocument/2006/relationships/hyperlink" Target="https://www.facebook.com/TxGCP" TargetMode="External"/><Relationship Id="rId17" Type="http://schemas.openxmlformats.org/officeDocument/2006/relationships/hyperlink" Target="http://www.nepris.com/" TargetMode="External"/><Relationship Id="rId2" Type="http://schemas.openxmlformats.org/officeDocument/2006/relationships/slide" Target="../slides/slide34.xml"/><Relationship Id="rId16" Type="http://schemas.openxmlformats.org/officeDocument/2006/relationships/hyperlink" Target="http://www.fabfems.org/" TargetMode="External"/><Relationship Id="rId20" Type="http://schemas.openxmlformats.org/officeDocument/2006/relationships/hyperlink" Target="http://www.howtosmile.org/" TargetMode="External"/><Relationship Id="rId1" Type="http://schemas.openxmlformats.org/officeDocument/2006/relationships/notesMaster" Target="../notesMasters/notesMaster1.xml"/><Relationship Id="rId6" Type="http://schemas.openxmlformats.org/officeDocument/2006/relationships/hyperlink" Target="http://www.ngcproject.org/" TargetMode="External"/><Relationship Id="rId11" Type="http://schemas.openxmlformats.org/officeDocument/2006/relationships/hyperlink" Target="http://www.txgcp.org/" TargetMode="External"/><Relationship Id="rId5" Type="http://schemas.openxmlformats.org/officeDocument/2006/relationships/hyperlink" Target="http://www.utexas.edu/" TargetMode="External"/><Relationship Id="rId15" Type="http://schemas.openxmlformats.org/officeDocument/2006/relationships/hyperlink" Target="http://www.stemfire.com/" TargetMode="External"/><Relationship Id="rId10" Type="http://schemas.openxmlformats.org/officeDocument/2006/relationships/hyperlink" Target="http://txgcp.org/k12-stem-outreach-google-group/" TargetMode="External"/><Relationship Id="rId19" Type="http://schemas.openxmlformats.org/officeDocument/2006/relationships/hyperlink" Target="https://www.dropbox.com/s/qhavivtbhz7oomy/Million%20Women%20Mentors.pdf?dl=0" TargetMode="External"/><Relationship Id="rId4" Type="http://schemas.openxmlformats.org/officeDocument/2006/relationships/hyperlink" Target="http://www.engr.utexas.edu/wep" TargetMode="External"/><Relationship Id="rId9" Type="http://schemas.openxmlformats.org/officeDocument/2006/relationships/hyperlink" Target="http://txgcp.org/waterworks/" TargetMode="External"/><Relationship Id="rId14" Type="http://schemas.openxmlformats.org/officeDocument/2006/relationships/hyperlink" Target="http://txgcp.org/effective-stem-messaging-resou/" TargetMode="External"/><Relationship Id="rId22" Type="http://schemas.openxmlformats.org/officeDocument/2006/relationships/hyperlink" Target="http://txgcp.org/programdirector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WORKSHOP SET-UP:</a:t>
            </a:r>
            <a:r>
              <a:rPr lang="en-US" b="1" baseline="0" dirty="0" smtClean="0"/>
              <a:t> </a:t>
            </a:r>
          </a:p>
          <a:p>
            <a:endParaRPr lang="en-US" b="1" baseline="0" dirty="0" smtClean="0"/>
          </a:p>
          <a:p>
            <a:pPr marL="171450" indent="-171450">
              <a:buFont typeface="Arial" panose="020B0604020202020204" pitchFamily="34" charset="0"/>
              <a:buChar char="•"/>
            </a:pPr>
            <a:r>
              <a:rPr lang="en-US" baseline="0" dirty="0" smtClean="0"/>
              <a:t>Pass out markers or colored pencils or pens, notecards and/or sticky notes for workshop activities.</a:t>
            </a:r>
          </a:p>
          <a:p>
            <a:pPr marL="171450" indent="-171450">
              <a:buFont typeface="Arial" panose="020B0604020202020204" pitchFamily="34" charset="0"/>
              <a:buChar char="•"/>
            </a:pPr>
            <a:r>
              <a:rPr lang="en-US" baseline="0" dirty="0" smtClean="0"/>
              <a:t>Distribute pipe cleaners or other fidget materials (squeeze balls, play-</a:t>
            </a:r>
            <a:r>
              <a:rPr lang="en-US" baseline="0" dirty="0" err="1" smtClean="0"/>
              <a:t>doh</a:t>
            </a:r>
            <a:r>
              <a:rPr lang="en-US" baseline="0" dirty="0" smtClean="0"/>
              <a:t>, etc.). </a:t>
            </a:r>
          </a:p>
          <a:p>
            <a:pPr marL="171450" indent="-171450">
              <a:buFont typeface="Arial" panose="020B0604020202020204" pitchFamily="34" charset="0"/>
              <a:buChar char="•"/>
            </a:pPr>
            <a:r>
              <a:rPr lang="en-US" baseline="0" dirty="0" smtClean="0"/>
              <a:t>Have hands-on activity materials distributed or ready to be distributed.</a:t>
            </a:r>
          </a:p>
          <a:p>
            <a:pPr marL="171450" indent="-171450">
              <a:buFont typeface="Arial" panose="020B0604020202020204" pitchFamily="34" charset="0"/>
              <a:buChar char="•"/>
            </a:pPr>
            <a:r>
              <a:rPr lang="en-US" baseline="0" dirty="0" smtClean="0"/>
              <a:t>Be sure to have read the </a:t>
            </a:r>
            <a:r>
              <a:rPr lang="en-US" i="1" baseline="0" dirty="0" smtClean="0"/>
              <a:t>Changing the Conversation </a:t>
            </a:r>
            <a:r>
              <a:rPr lang="en-US" baseline="0" dirty="0" smtClean="0"/>
              <a:t>report and the </a:t>
            </a:r>
            <a:r>
              <a:rPr lang="en-US" i="1" baseline="0" dirty="0" smtClean="0"/>
              <a:t>Why So Few? </a:t>
            </a:r>
            <a:r>
              <a:rPr lang="en-US" baseline="0" dirty="0" smtClean="0"/>
              <a:t>report so you can answer questions related to the slides that reference the research.</a:t>
            </a:r>
          </a:p>
          <a:p>
            <a:pPr marL="171450" indent="-171450">
              <a:buFont typeface="Arial" panose="020B0604020202020204" pitchFamily="34" charset="0"/>
              <a:buChar char="•"/>
            </a:pPr>
            <a:r>
              <a:rPr lang="en-US" baseline="0" dirty="0" smtClean="0"/>
              <a:t>Collect total number of workshop participants to report back to TxGCP per grant requirements. See </a:t>
            </a:r>
            <a:r>
              <a:rPr lang="en-US" b="1" dirty="0" smtClean="0"/>
              <a:t>http://tinyurl.com/TxGCP-RoleModels </a:t>
            </a:r>
            <a:r>
              <a:rPr lang="en-US" b="0" dirty="0" smtClean="0"/>
              <a:t>for</a:t>
            </a:r>
            <a:r>
              <a:rPr lang="en-US" b="0" baseline="0" dirty="0" smtClean="0"/>
              <a:t> demographics details and to submit workshop demographics after the event.</a:t>
            </a:r>
            <a:endParaRPr lang="en-US"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baseline="0" dirty="0" smtClean="0"/>
              <a:t>NOTE on Slide Template: </a:t>
            </a:r>
            <a:r>
              <a:rPr lang="en-US" baseline="0" dirty="0" smtClean="0"/>
              <a:t>WEP logo on right can be swapped out with the logo of the organization presenting. Other logos should remain on the slides per dissemination grant requirements.</a:t>
            </a:r>
          </a:p>
          <a:p>
            <a:endParaRPr lang="en-US" dirty="0" smtClean="0"/>
          </a:p>
          <a:p>
            <a:r>
              <a:rPr lang="en-US" b="1" dirty="0" smtClean="0"/>
              <a:t>Introduction Slide – Facilitation Tip:</a:t>
            </a:r>
          </a:p>
          <a:p>
            <a:pPr marL="171450" indent="-171450">
              <a:buFont typeface="Arial" panose="020B0604020202020204" pitchFamily="34" charset="0"/>
              <a:buChar char="•"/>
            </a:pPr>
            <a:r>
              <a:rPr lang="en-US" baseline="0" dirty="0" smtClean="0"/>
              <a:t>Model role model introduction: share a bit about who you are and your interest in role models and/or engaging kids in STEM – make it personal</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AEE78A80-2DE1-4628-92D6-200CD1DACBFB}" type="slidenum">
              <a:rPr lang="en-US" smtClean="0"/>
              <a:pPr/>
              <a:t>1</a:t>
            </a:fld>
            <a:endParaRPr lang="en-US"/>
          </a:p>
        </p:txBody>
      </p:sp>
    </p:spTree>
    <p:extLst>
      <p:ext uri="{BB962C8B-B14F-4D97-AF65-F5344CB8AC3E}">
        <p14:creationId xmlns:p14="http://schemas.microsoft.com/office/powerpoint/2010/main" xmlns="" val="1907298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dirty="0" smtClean="0"/>
              <a:t>You’ll see</a:t>
            </a:r>
            <a:r>
              <a:rPr lang="en-US" baseline="0" dirty="0" smtClean="0"/>
              <a:t> “or STEM” added in here as this research was focused on engineering but is easily applicable to other STEM disciplines as well.</a:t>
            </a:r>
          </a:p>
          <a:p>
            <a:endParaRPr lang="en-US" baseline="0" dirty="0" smtClean="0"/>
          </a:p>
          <a:p>
            <a:r>
              <a:rPr lang="en-US" baseline="0" dirty="0" smtClean="0"/>
              <a:t>First off, the research identified words and phrases that caught the attention of kids and made them connect more with engineering. Sharing how engineers -- or you in your own work – design products, use their imagination, and contribute to our world can excite kids about engineering. We should show how engineers are creative problem solvers or how they are essential to our health, happiness and safety and provide real world examples.</a:t>
            </a:r>
          </a:p>
          <a:p>
            <a:endParaRPr lang="en-US" baseline="0" dirty="0" smtClean="0"/>
          </a:p>
          <a:p>
            <a:r>
              <a:rPr lang="en-US" baseline="0" dirty="0" smtClean="0"/>
              <a:t>And one simple word switch the research found is to use the word create instead of build.  When you think of the word build, what do you think of? </a:t>
            </a:r>
            <a:r>
              <a:rPr lang="en-US" i="1" baseline="0" dirty="0" smtClean="0"/>
              <a:t>(Let participants share their thoughts.) </a:t>
            </a:r>
            <a:r>
              <a:rPr lang="en-US" i="0" baseline="0" dirty="0" smtClean="0"/>
              <a:t>LEGOs come with instructions and kids follow the step-by-step instructions to build whatever is on the front of the box. Create comes from when there are no instructions and there is just a big bin of LEGOs to work from. How much of engineering and science is build? How much of it is following step-by-step instructions to get to a solution? Almost none of it! Engineering and science is all about creative problem solving – there are no instructions.</a:t>
            </a:r>
            <a:endParaRPr lang="en-US" i="1" dirty="0" smtClean="0"/>
          </a:p>
        </p:txBody>
      </p:sp>
      <p:sp>
        <p:nvSpPr>
          <p:cNvPr id="29700" name="Slide Number Placeholder 3"/>
          <p:cNvSpPr>
            <a:spLocks noGrp="1"/>
          </p:cNvSpPr>
          <p:nvPr>
            <p:ph type="sldNum" sz="quarter" idx="5"/>
          </p:nvPr>
        </p:nvSpPr>
        <p:spPr>
          <a:noFill/>
        </p:spPr>
        <p:txBody>
          <a:bodyPr/>
          <a:lstStyle/>
          <a:p>
            <a:fld id="{2AD781BF-D406-4CF1-9A00-A6AB6D3F3986}" type="slidenum">
              <a:rPr lang="en-US" smtClean="0"/>
              <a:pPr/>
              <a:t>10</a:t>
            </a:fld>
            <a:endParaRPr lang="en-US" dirty="0" smtClean="0"/>
          </a:p>
        </p:txBody>
      </p:sp>
    </p:spTree>
    <p:extLst>
      <p:ext uri="{BB962C8B-B14F-4D97-AF65-F5344CB8AC3E}">
        <p14:creationId xmlns:p14="http://schemas.microsoft.com/office/powerpoint/2010/main" xmlns="" val="1309705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research</a:t>
            </a:r>
            <a:r>
              <a:rPr lang="en-US" baseline="0" dirty="0" smtClean="0"/>
              <a:t> also indicated that kids don’t think of engineers as nerdy and boring.  We don’t need to reinforce those images. We need to avoid the geek and nerd images.</a:t>
            </a:r>
          </a:p>
          <a:p>
            <a:endParaRPr lang="en-US" baseline="0" dirty="0" smtClean="0"/>
          </a:p>
          <a:p>
            <a:r>
              <a:rPr lang="en-US" baseline="0" dirty="0" smtClean="0"/>
              <a:t>We also need to stop focusing on the math and science. The research is not saying that math and science aren’t important. What it is saying is that kids get that. Kids (and their teachers and parents) know that math and science are important for those heading into STEM majors. What they don’t know (and what their parents and teachers often don’t know) is what you can actually do with a STEM degree.  As role models, we need to showcase what you can do with these degrees – what are some real world examples of engineers making our world a better place.</a:t>
            </a:r>
          </a:p>
          <a:p>
            <a:endParaRPr lang="en-US" baseline="0" dirty="0" smtClean="0"/>
          </a:p>
          <a:p>
            <a:r>
              <a:rPr lang="en-US" baseline="0" dirty="0" smtClean="0"/>
              <a:t>Some believe that kids are ok with “geek”. Those who embrace “geek” are already part of that group: “I’m a band geek.” or “I’m a math geek.” or “I’m a robot geek.” It creates a barrier to those who are not part of that group. It excludes those who are not already there. And if we want to get all kids taking more math and science and considering a STEM major or career in the future, we can’t exclude them by putting up barriers and making them feel like an outsider outside of the “geek” club.  Reference: </a:t>
            </a:r>
            <a:r>
              <a:rPr lang="en-US" sz="1200" u="sng" kern="1200" dirty="0" smtClean="0">
                <a:solidFill>
                  <a:schemeClr val="tx1"/>
                </a:solidFill>
                <a:effectLst/>
                <a:latin typeface="+mn-lt"/>
                <a:ea typeface="+mn-ea"/>
                <a:cs typeface="+mn-cs"/>
                <a:hlinkClick r:id="rId3"/>
              </a:rPr>
              <a:t>http://www.theatlantic.com/business/archive/2013/09/the-brogrammer-effect-women-are-a-small-and-shrinking-share-of-computer-workers/279611/</a:t>
            </a:r>
            <a:endParaRPr lang="en-US" dirty="0"/>
          </a:p>
        </p:txBody>
      </p:sp>
      <p:sp>
        <p:nvSpPr>
          <p:cNvPr id="4" name="Slide Number Placeholder 3"/>
          <p:cNvSpPr>
            <a:spLocks noGrp="1"/>
          </p:cNvSpPr>
          <p:nvPr>
            <p:ph type="sldNum" sz="quarter" idx="10"/>
          </p:nvPr>
        </p:nvSpPr>
        <p:spPr/>
        <p:txBody>
          <a:bodyPr/>
          <a:lstStyle/>
          <a:p>
            <a:fld id="{AEE78A80-2DE1-4628-92D6-200CD1DACBFB}" type="slidenum">
              <a:rPr lang="en-US" smtClean="0"/>
              <a:pPr/>
              <a:t>11</a:t>
            </a:fld>
            <a:endParaRPr lang="en-US"/>
          </a:p>
        </p:txBody>
      </p:sp>
    </p:spTree>
    <p:extLst>
      <p:ext uri="{BB962C8B-B14F-4D97-AF65-F5344CB8AC3E}">
        <p14:creationId xmlns:p14="http://schemas.microsoft.com/office/powerpoint/2010/main" xmlns="" val="1136507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dirty="0" smtClean="0"/>
              <a:t>Images</a:t>
            </a:r>
            <a:r>
              <a:rPr lang="en-US" baseline="0" dirty="0" smtClean="0"/>
              <a:t> also matter in grabbing the attention of kids. For girls in particular, images of people are important. We can’t just have images of gadgets and technology in our presentations, videos, websites, and flyers. Boys are ok with just the technology. But to engage all kids we need to include people with the technology. Boys will still see the technology even if there are people in the picture.</a:t>
            </a:r>
          </a:p>
          <a:p>
            <a:endParaRPr lang="en-US" baseline="0" dirty="0" smtClean="0"/>
          </a:p>
          <a:p>
            <a:endParaRPr lang="en-US" baseline="0" dirty="0" smtClean="0"/>
          </a:p>
        </p:txBody>
      </p:sp>
      <p:sp>
        <p:nvSpPr>
          <p:cNvPr id="29700" name="Slide Number Placeholder 3"/>
          <p:cNvSpPr>
            <a:spLocks noGrp="1"/>
          </p:cNvSpPr>
          <p:nvPr>
            <p:ph type="sldNum" sz="quarter" idx="5"/>
          </p:nvPr>
        </p:nvSpPr>
        <p:spPr>
          <a:noFill/>
        </p:spPr>
        <p:txBody>
          <a:bodyPr/>
          <a:lstStyle/>
          <a:p>
            <a:fld id="{2AD781BF-D406-4CF1-9A00-A6AB6D3F3986}" type="slidenum">
              <a:rPr lang="en-US" smtClean="0"/>
              <a:pPr/>
              <a:t>12</a:t>
            </a:fld>
            <a:endParaRPr lang="en-US" dirty="0" smtClean="0"/>
          </a:p>
        </p:txBody>
      </p:sp>
    </p:spTree>
    <p:extLst>
      <p:ext uri="{BB962C8B-B14F-4D97-AF65-F5344CB8AC3E}">
        <p14:creationId xmlns:p14="http://schemas.microsoft.com/office/powerpoint/2010/main" xmlns="" val="1874840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 know some of the keys</a:t>
            </a:r>
            <a:r>
              <a:rPr lang="en-US" baseline="0" dirty="0" smtClean="0"/>
              <a:t> around messaging to kids about STEM, let’s move into the key elements of a role model interaction. What are some key elements of a role model interaction? When a role model goes into a classroom or is volunteering in a program, what are some of the key things that should happen?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E78A80-2DE1-4628-92D6-200CD1DACBFB}" type="slidenum">
              <a:rPr lang="en-US" smtClean="0"/>
              <a:pPr/>
              <a:t>13</a:t>
            </a:fld>
            <a:endParaRPr lang="en-US"/>
          </a:p>
        </p:txBody>
      </p:sp>
    </p:spTree>
    <p:extLst>
      <p:ext uri="{BB962C8B-B14F-4D97-AF65-F5344CB8AC3E}">
        <p14:creationId xmlns:p14="http://schemas.microsoft.com/office/powerpoint/2010/main" xmlns="" val="2829905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successful</a:t>
            </a:r>
            <a:r>
              <a:rPr lang="en-US" baseline="0" dirty="0" smtClean="0"/>
              <a:t> role model interactions include this “secret sauce”: 1 part passion, 1 part personal, 1 part informal and 1 part interactive. Role models who are the most successful are passionate about what they share with students. They make it personal and share their story of experiences, struggles, life outside of work. The experience is informal and interactive – kids aren’t tested on the material and they aren’t just lectured to by the role model. When you mix all of that up, you have a great experience for both the role model and the students.</a:t>
            </a:r>
            <a:endParaRPr lang="en-US" dirty="0"/>
          </a:p>
        </p:txBody>
      </p:sp>
      <p:sp>
        <p:nvSpPr>
          <p:cNvPr id="4" name="Slide Number Placeholder 3"/>
          <p:cNvSpPr>
            <a:spLocks noGrp="1"/>
          </p:cNvSpPr>
          <p:nvPr>
            <p:ph type="sldNum" sz="quarter" idx="10"/>
          </p:nvPr>
        </p:nvSpPr>
        <p:spPr/>
        <p:txBody>
          <a:bodyPr/>
          <a:lstStyle/>
          <a:p>
            <a:fld id="{AEE78A80-2DE1-4628-92D6-200CD1DACBFB}" type="slidenum">
              <a:rPr lang="en-US" smtClean="0"/>
              <a:pPr/>
              <a:t>14</a:t>
            </a:fld>
            <a:endParaRPr lang="en-US"/>
          </a:p>
        </p:txBody>
      </p:sp>
    </p:spTree>
    <p:extLst>
      <p:ext uri="{BB962C8B-B14F-4D97-AF65-F5344CB8AC3E}">
        <p14:creationId xmlns:p14="http://schemas.microsoft.com/office/powerpoint/2010/main" xmlns="" val="2666817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OPTIONAL SLIDE</a:t>
            </a:r>
            <a:r>
              <a:rPr lang="en-US" b="1" i="1" baseline="0" dirty="0" smtClean="0"/>
              <a:t> – if time is short, this slide could be skipped.</a:t>
            </a:r>
          </a:p>
          <a:p>
            <a:endParaRPr lang="en-US" dirty="0" smtClean="0"/>
          </a:p>
          <a:p>
            <a:r>
              <a:rPr lang="en-US" dirty="0" smtClean="0"/>
              <a:t>These are some of the</a:t>
            </a:r>
            <a:r>
              <a:rPr lang="en-US" baseline="0" dirty="0" smtClean="0"/>
              <a:t> key elements of a role model interaction to help achieve that secret sauce. We’ve talked already about some of the messaging pieces, but it’s also important to make it personal. We’ll talk about these a bit more as we go through the activities of a role model visit.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E78A80-2DE1-4628-92D6-200CD1DACBFB}" type="slidenum">
              <a:rPr lang="en-US" smtClean="0"/>
              <a:pPr/>
              <a:t>15</a:t>
            </a:fld>
            <a:endParaRPr lang="en-US"/>
          </a:p>
        </p:txBody>
      </p:sp>
    </p:spTree>
    <p:extLst>
      <p:ext uri="{BB962C8B-B14F-4D97-AF65-F5344CB8AC3E}">
        <p14:creationId xmlns:p14="http://schemas.microsoft.com/office/powerpoint/2010/main" xmlns="" val="987544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typical role model event includes these components: an icebreaker, introductions, a hands-on activity and then a reflection and connection to the real world. This event structure is set up for about an hour interaction.</a:t>
            </a:r>
            <a:endParaRPr lang="en-US" dirty="0"/>
          </a:p>
        </p:txBody>
      </p:sp>
      <p:sp>
        <p:nvSpPr>
          <p:cNvPr id="4" name="Slide Number Placeholder 3"/>
          <p:cNvSpPr>
            <a:spLocks noGrp="1"/>
          </p:cNvSpPr>
          <p:nvPr>
            <p:ph type="sldNum" sz="quarter" idx="10"/>
          </p:nvPr>
        </p:nvSpPr>
        <p:spPr/>
        <p:txBody>
          <a:bodyPr/>
          <a:lstStyle/>
          <a:p>
            <a:fld id="{AEE78A80-2DE1-4628-92D6-200CD1DACBFB}" type="slidenum">
              <a:rPr lang="en-US" smtClean="0"/>
              <a:pPr/>
              <a:t>16</a:t>
            </a:fld>
            <a:endParaRPr lang="en-US"/>
          </a:p>
        </p:txBody>
      </p:sp>
    </p:spTree>
    <p:extLst>
      <p:ext uri="{BB962C8B-B14F-4D97-AF65-F5344CB8AC3E}">
        <p14:creationId xmlns:p14="http://schemas.microsoft.com/office/powerpoint/2010/main" xmlns="" val="4204384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Why</a:t>
            </a:r>
            <a:r>
              <a:rPr lang="en-US" baseline="0" dirty="0" smtClean="0"/>
              <a:t> might an ice breaker be a good way to kick off a role model visit?</a:t>
            </a:r>
          </a:p>
          <a:p>
            <a:endParaRPr lang="en-US" baseline="0" dirty="0" smtClean="0"/>
          </a:p>
        </p:txBody>
      </p:sp>
      <p:sp>
        <p:nvSpPr>
          <p:cNvPr id="4" name="Slide Number Placeholder 3"/>
          <p:cNvSpPr>
            <a:spLocks noGrp="1"/>
          </p:cNvSpPr>
          <p:nvPr>
            <p:ph type="sldNum" sz="quarter" idx="10"/>
          </p:nvPr>
        </p:nvSpPr>
        <p:spPr/>
        <p:txBody>
          <a:bodyPr/>
          <a:lstStyle/>
          <a:p>
            <a:fld id="{AEE78A80-2DE1-4628-92D6-200CD1DACBFB}" type="slidenum">
              <a:rPr lang="en-US" smtClean="0"/>
              <a:pPr/>
              <a:t>17</a:t>
            </a:fld>
            <a:endParaRPr lang="en-US"/>
          </a:p>
        </p:txBody>
      </p:sp>
    </p:spTree>
    <p:extLst>
      <p:ext uri="{BB962C8B-B14F-4D97-AF65-F5344CB8AC3E}">
        <p14:creationId xmlns:p14="http://schemas.microsoft.com/office/powerpoint/2010/main" xmlns="" val="3331441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a role model visit, an ice breaker with the kids is not the same as speed networking like we did earlier. It isn’t about getting to know the names of the kids or having them get comfortable with each other.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Icebreakers can help make the students and role models more comfortable with each other. It sets the tone for the visit and starts to create a relationship between the role model and the students.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can also introduce some topics and vocabulary or check for some background knowledge that may help connect to the activity. The role model can use the ice breaker to get a handle on what the kids already know or what experiences they may have had to help better facilitate the hands-on activity or make connections for the students.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favorite ice breaker is to ask the question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has an engineer touched or helped make that you can find in this room?” Sometimes you have to get creative on the engineering connections when students throw out things like “air” – engineers help make sure the air we breathe is clean – or “my skin” – engineers help create bandages to help your skin heal when you are injured – etc.</a:t>
            </a:r>
            <a:r>
              <a:rPr lang="en-US" sz="1200" kern="1200" baseline="0" dirty="0" smtClean="0">
                <a:solidFill>
                  <a:schemeClr val="tx1"/>
                </a:solidFill>
                <a:effectLst/>
                <a:latin typeface="+mn-lt"/>
                <a:ea typeface="+mn-ea"/>
                <a:cs typeface="+mn-cs"/>
              </a:rPr>
              <a:t>  This can also connect to the hands-on activity – figure out the connections to materials or electricity or structures, etc.</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Another favorite ice breaker is to ask the question: “What does an engineer do?” Have some real world examples or let this lead into the role model introduction where you share what you do as an engineer.</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i="1" kern="1200" baseline="0" dirty="0" smtClean="0">
                <a:solidFill>
                  <a:schemeClr val="tx1"/>
                </a:solidFill>
                <a:effectLst/>
                <a:latin typeface="+mn-lt"/>
                <a:ea typeface="+mn-ea"/>
                <a:cs typeface="+mn-cs"/>
              </a:rPr>
              <a:t>Facilitation Tips: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Don’t refer to speed networking at the beginning if you don’t do speed networking in the workshop</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Don’t go through all the bullet points if the bullets were mentioned during the brainstorm on the previous slide</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If there is time, ask what other ice breakers people have used to help lead off a role model visit.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1C33B40-346C-3244-B439-90EF232EEDE8}"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xmlns="" val="3373544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ice breaker, as mentioned, can lead into the role model introduction.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EE78A80-2DE1-4628-92D6-200CD1DACBFB}" type="slidenum">
              <a:rPr lang="en-US" smtClean="0"/>
              <a:pPr/>
              <a:t>19</a:t>
            </a:fld>
            <a:endParaRPr lang="en-US"/>
          </a:p>
        </p:txBody>
      </p:sp>
    </p:spTree>
    <p:extLst>
      <p:ext uri="{BB962C8B-B14F-4D97-AF65-F5344CB8AC3E}">
        <p14:creationId xmlns:p14="http://schemas.microsoft.com/office/powerpoint/2010/main" xmlns="" val="2632505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goals of the Role Models Matter workshop are focused on learning</a:t>
            </a:r>
            <a:r>
              <a:rPr lang="en-US" baseline="0" dirty="0" smtClean="0"/>
              <a:t> and connecting. At the end of the workshop, the aim is to have you understand what information to share about STEM with students as well as strategies to engage them in STEM. You will also learn about resources to support your outreach efforts and will hopefully connect a bit more with each other.</a:t>
            </a:r>
            <a:endParaRPr lang="en-US" dirty="0"/>
          </a:p>
        </p:txBody>
      </p:sp>
      <p:sp>
        <p:nvSpPr>
          <p:cNvPr id="4" name="Slide Number Placeholder 3"/>
          <p:cNvSpPr>
            <a:spLocks noGrp="1"/>
          </p:cNvSpPr>
          <p:nvPr>
            <p:ph type="sldNum" sz="quarter" idx="10"/>
          </p:nvPr>
        </p:nvSpPr>
        <p:spPr/>
        <p:txBody>
          <a:bodyPr/>
          <a:lstStyle/>
          <a:p>
            <a:fld id="{AEE78A80-2DE1-4628-92D6-200CD1DACBFB}" type="slidenum">
              <a:rPr lang="en-US" smtClean="0"/>
              <a:pPr/>
              <a:t>2</a:t>
            </a:fld>
            <a:endParaRPr lang="en-US"/>
          </a:p>
        </p:txBody>
      </p:sp>
    </p:spTree>
    <p:extLst>
      <p:ext uri="{BB962C8B-B14F-4D97-AF65-F5344CB8AC3E}">
        <p14:creationId xmlns:p14="http://schemas.microsoft.com/office/powerpoint/2010/main" xmlns="" val="2950068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 introduction, you want to share who you are and make it personal. You should share who you are and try to use some of the effective messages from the research and talk about how the work you are doing is making the world a better place. The more specific you can get, the better – give real examples or use analogies to things kids would connect with. Use kid-friendly language – avoid acronyms or technical terms that kids may not understand. Share your academic and career path – what did you do or enjoy when you were in their grade? Share any struggles or challenges you had along the way – this ensures that you and your role are accessible to the students and they see you don’t have to be perfect or brilliant to get there. Be excited and passionate about what you share…your excitement about your work and about STEM will rub off on the kids!  And don’t forget to make it personal by sharing hobbies or other things you like to do that showcase how you are a normal person with just a not so normal job (</a:t>
            </a:r>
            <a:r>
              <a:rPr lang="en-US" i="1" baseline="0" dirty="0" smtClean="0"/>
              <a:t>remember back to Amy from the </a:t>
            </a:r>
            <a:r>
              <a:rPr lang="en-US" i="1" baseline="0" dirty="0" err="1" smtClean="0"/>
              <a:t>Fermilab</a:t>
            </a:r>
            <a:r>
              <a:rPr lang="en-US" i="1" baseline="0" dirty="0" smtClean="0"/>
              <a:t> visit</a:t>
            </a:r>
            <a:r>
              <a:rPr lang="en-US" baseline="0" dirty="0" smtClean="0"/>
              <a:t>). </a:t>
            </a:r>
          </a:p>
          <a:p>
            <a:endParaRPr lang="en-US" baseline="0" dirty="0" smtClean="0"/>
          </a:p>
          <a:p>
            <a:r>
              <a:rPr lang="en-US" b="1" baseline="0" dirty="0" smtClean="0"/>
              <a:t>ACTIVITY: </a:t>
            </a:r>
            <a:r>
              <a:rPr lang="en-US" baseline="0" dirty="0" smtClean="0"/>
              <a:t>If there is time, have the role models work a bit on their introduction. How would they introduce themselves to kids? Have them write out some bullet points. Have them work in teams to brainstorm the real world connections or analogies to the work they do that would make sense to kids. </a:t>
            </a:r>
          </a:p>
          <a:p>
            <a:endParaRPr lang="en-US" dirty="0"/>
          </a:p>
        </p:txBody>
      </p:sp>
      <p:sp>
        <p:nvSpPr>
          <p:cNvPr id="4" name="Slide Number Placeholder 3"/>
          <p:cNvSpPr>
            <a:spLocks noGrp="1"/>
          </p:cNvSpPr>
          <p:nvPr>
            <p:ph type="sldNum" sz="quarter" idx="10"/>
          </p:nvPr>
        </p:nvSpPr>
        <p:spPr/>
        <p:txBody>
          <a:bodyPr/>
          <a:lstStyle/>
          <a:p>
            <a:fld id="{AEE78A80-2DE1-4628-92D6-200CD1DACBFB}" type="slidenum">
              <a:rPr lang="en-US" smtClean="0"/>
              <a:pPr/>
              <a:t>20</a:t>
            </a:fld>
            <a:endParaRPr lang="en-US"/>
          </a:p>
        </p:txBody>
      </p:sp>
    </p:spTree>
    <p:extLst>
      <p:ext uri="{BB962C8B-B14F-4D97-AF65-F5344CB8AC3E}">
        <p14:creationId xmlns:p14="http://schemas.microsoft.com/office/powerpoint/2010/main" xmlns="" val="1362344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do a hands-on</a:t>
            </a:r>
            <a:r>
              <a:rPr lang="en-US" baseline="0" dirty="0" smtClean="0"/>
              <a:t> activity!!</a:t>
            </a:r>
          </a:p>
          <a:p>
            <a:endParaRPr lang="en-US" baseline="0" dirty="0" smtClean="0"/>
          </a:p>
          <a:p>
            <a:r>
              <a:rPr lang="en-US" baseline="0" dirty="0" smtClean="0"/>
              <a:t>Several hands-on activities are available on the </a:t>
            </a:r>
            <a:r>
              <a:rPr lang="en-US" baseline="0" dirty="0" err="1" smtClean="0"/>
              <a:t>TechTitans</a:t>
            </a:r>
            <a:r>
              <a:rPr lang="en-US" baseline="0" dirty="0" smtClean="0"/>
              <a:t> STEM Education Resource link.</a:t>
            </a:r>
          </a:p>
          <a:p>
            <a:endParaRPr lang="en-US" baseline="0" dirty="0" smtClean="0"/>
          </a:p>
          <a:p>
            <a:r>
              <a:rPr lang="en-US" b="1" baseline="0" dirty="0" smtClean="0"/>
              <a:t>Facilitation Tips:</a:t>
            </a:r>
          </a:p>
          <a:p>
            <a:pPr marL="171450" indent="-171450">
              <a:buFont typeface="Arial" panose="020B0604020202020204" pitchFamily="34" charset="0"/>
              <a:buChar char="•"/>
            </a:pPr>
            <a:r>
              <a:rPr lang="en-US" baseline="0" dirty="0" smtClean="0"/>
              <a:t>Adjust group size if needed. Could be done in groups of 2-3. Would avoid getting groups of 5 ore more so that all can participate.</a:t>
            </a:r>
          </a:p>
          <a:p>
            <a:pPr marL="171450" indent="-171450">
              <a:buFont typeface="Arial" panose="020B0604020202020204" pitchFamily="34" charset="0"/>
              <a:buChar char="•"/>
            </a:pPr>
            <a:r>
              <a:rPr lang="en-US" baseline="0" dirty="0" smtClean="0"/>
              <a:t>Use easy materials – index cards, recycled paper, newspaper, etc. Tape is not required but you can provide it if you want – people get really creative without tape and it forces them to creatively problem solve a bit more.</a:t>
            </a:r>
          </a:p>
          <a:p>
            <a:pPr marL="171450" indent="-171450">
              <a:buFont typeface="Arial" panose="020B0604020202020204" pitchFamily="34" charset="0"/>
              <a:buChar char="•"/>
            </a:pPr>
            <a:r>
              <a:rPr lang="en-US" baseline="0" dirty="0" smtClean="0"/>
              <a:t>Give a time limit based on the amount of time you have available. </a:t>
            </a:r>
          </a:p>
          <a:p>
            <a:pPr marL="171450" indent="-171450">
              <a:buFont typeface="Arial" panose="020B0604020202020204" pitchFamily="34" charset="0"/>
              <a:buChar char="•"/>
            </a:pPr>
            <a:r>
              <a:rPr lang="en-US" baseline="0" dirty="0" smtClean="0"/>
              <a:t>Walk around and role model the behavior of reinforcing the growth mindset and other important engineering concepts: highlighting the struggle, pointing out the problem solving process involved, commenting on creative designs or solutions, commenting on effective teamwork, etc.</a:t>
            </a:r>
          </a:p>
          <a:p>
            <a:pPr marL="171450" indent="-171450">
              <a:buFont typeface="Arial" panose="020B0604020202020204" pitchFamily="34" charset="0"/>
              <a:buChar char="•"/>
            </a:pPr>
            <a:r>
              <a:rPr lang="en-US" baseline="0" dirty="0" smtClean="0"/>
              <a:t>Close the activity out by asking everyone to take a look at all the fabulous towers created. Most likely the groups will have turned this into a competition. Diffuse that by saying that we are all from the same company so all the designs are valuable – the one that gets put out into the marketplace may include some of the best solutions from several of the designs. You can point out some of the unique things from various towers to reinforce the collaboration concept.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Sub in another activity if there is one that you want to train role models on specifically. The facilitation tips can be used regardless of the activity.</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AEE78A80-2DE1-4628-92D6-200CD1DACBFB}" type="slidenum">
              <a:rPr lang="en-US" smtClean="0"/>
              <a:pPr/>
              <a:t>21</a:t>
            </a:fld>
            <a:endParaRPr lang="en-US"/>
          </a:p>
        </p:txBody>
      </p:sp>
    </p:spTree>
    <p:extLst>
      <p:ext uri="{BB962C8B-B14F-4D97-AF65-F5344CB8AC3E}">
        <p14:creationId xmlns:p14="http://schemas.microsoft.com/office/powerpoint/2010/main" xmlns="" val="1220177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the kids are doing the hands-on activity, here are some facilitation tips. I was using some of these as I went around to your towers (</a:t>
            </a:r>
            <a:r>
              <a:rPr lang="en-US" i="1" baseline="0" dirty="0" smtClean="0"/>
              <a:t>give some specific examples if possible</a:t>
            </a:r>
            <a:r>
              <a:rPr lang="en-US" baseline="0" dirty="0" smtClean="0"/>
              <a:t>).  When the kids ask questions, ask them a question back such as “what do you think?” Praise their effort and highlight any struggles that they may have had and showcase what they accomplished when they overcame the struggle. Ask questions to get them thinking about how the activity connects to their math or science classes or back to the ice breaker you shared or to other real world connections. Avoid saying, “that’s so smart” or “that’s a smart idea”.</a:t>
            </a:r>
            <a:endParaRPr lang="en-US" dirty="0"/>
          </a:p>
        </p:txBody>
      </p:sp>
      <p:sp>
        <p:nvSpPr>
          <p:cNvPr id="4" name="Slide Number Placeholder 3"/>
          <p:cNvSpPr>
            <a:spLocks noGrp="1"/>
          </p:cNvSpPr>
          <p:nvPr>
            <p:ph type="sldNum" sz="quarter" idx="10"/>
          </p:nvPr>
        </p:nvSpPr>
        <p:spPr/>
        <p:txBody>
          <a:bodyPr/>
          <a:lstStyle/>
          <a:p>
            <a:fld id="{AEE78A80-2DE1-4628-92D6-200CD1DACBFB}" type="slidenum">
              <a:rPr lang="en-US" smtClean="0"/>
              <a:pPr/>
              <a:t>22</a:t>
            </a:fld>
            <a:endParaRPr lang="en-US"/>
          </a:p>
        </p:txBody>
      </p:sp>
    </p:spTree>
    <p:extLst>
      <p:ext uri="{BB962C8B-B14F-4D97-AF65-F5344CB8AC3E}">
        <p14:creationId xmlns:p14="http://schemas.microsoft.com/office/powerpoint/2010/main" xmlns="" val="4102587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344488" y="508000"/>
            <a:ext cx="1400175" cy="104933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xfrm>
            <a:off x="701041" y="2556511"/>
            <a:ext cx="5608320" cy="604266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80000"/>
              </a:lnSpc>
              <a:spcBef>
                <a:spcPct val="0"/>
              </a:spcBef>
              <a:spcAft>
                <a:spcPts val="0"/>
              </a:spcAft>
              <a:buClrTx/>
              <a:buSzTx/>
              <a:buFontTx/>
              <a:buNone/>
              <a:tabLst/>
              <a:defRPr/>
            </a:pPr>
            <a:r>
              <a:rPr lang="en-US" dirty="0" smtClean="0">
                <a:ea typeface="ＭＳ Ｐゴシック" charset="-128"/>
              </a:rPr>
              <a:t>We don’t want</a:t>
            </a:r>
            <a:r>
              <a:rPr lang="en-US" baseline="0" dirty="0" smtClean="0">
                <a:ea typeface="ＭＳ Ｐゴシック" charset="-128"/>
              </a:rPr>
              <a:t> to use language such as “you’re so smart” as that plays into the fixed mindset. </a:t>
            </a:r>
            <a:r>
              <a:rPr lang="en-US" dirty="0" smtClean="0">
                <a:ea typeface="ＭＳ Ｐゴシック" charset="-128"/>
              </a:rPr>
              <a:t>Individuals with a “fixed mindset” believe that intelligence is static. Because of this, they want to always “look smart” and therefore, tend to avoid challenges, give up easily when they encounter an obstacle, see effort as fruitless, ignore feedback, and can be threatened by others’ success. </a:t>
            </a:r>
          </a:p>
          <a:p>
            <a:pPr eaLnBrk="1" hangingPunct="1">
              <a:lnSpc>
                <a:spcPct val="80000"/>
              </a:lnSpc>
              <a:spcBef>
                <a:spcPct val="0"/>
              </a:spcBef>
            </a:pPr>
            <a:endParaRPr lang="en-US" baseline="0" dirty="0" smtClean="0">
              <a:ea typeface="ＭＳ Ｐゴシック" charset="-128"/>
            </a:endParaRPr>
          </a:p>
          <a:p>
            <a:pPr eaLnBrk="1" hangingPunct="1">
              <a:spcBef>
                <a:spcPct val="0"/>
              </a:spcBef>
            </a:pPr>
            <a:r>
              <a:rPr lang="en-US" dirty="0" smtClean="0">
                <a:ea typeface="ＭＳ Ｐゴシック" charset="-128"/>
              </a:rPr>
              <a:t>In contrast, individuals with a “growth mindset” believe that intelligence can be developed. Because of this they want to learn more and, therefore, tend to embrace challenges, persist when they encounter obstacles, see effort as a path to mastery , learn from criticism, and be inspired by the success of others. </a:t>
            </a:r>
          </a:p>
          <a:p>
            <a:pPr eaLnBrk="1" hangingPunct="1">
              <a:spcBef>
                <a:spcPct val="0"/>
              </a:spcBef>
            </a:pPr>
            <a:endParaRPr lang="en-US" dirty="0" smtClean="0">
              <a:ea typeface="ＭＳ Ｐゴシック" charset="-128"/>
            </a:endParaRPr>
          </a:p>
          <a:p>
            <a:pPr eaLnBrk="1" hangingPunct="1">
              <a:spcBef>
                <a:spcPct val="0"/>
              </a:spcBef>
            </a:pPr>
            <a:r>
              <a:rPr lang="en-US" dirty="0" smtClean="0">
                <a:ea typeface="ＭＳ Ｐゴシック" charset="-128"/>
              </a:rPr>
              <a:t>Individuals with a fixed mindset are susceptible to a loss of confidence when they encounter challenges, because they believe that if they are truly “smart,” things will come easily to them. If they have to work hard at something, they tend to question their abilities and lose confidence, and they are likely to give up because they believe they are “not good” at the task and believe that because their intelligence is fixed, they will never be good at it.</a:t>
            </a:r>
          </a:p>
          <a:p>
            <a:pPr eaLnBrk="1" hangingPunct="1">
              <a:spcBef>
                <a:spcPct val="0"/>
              </a:spcBef>
            </a:pPr>
            <a:endParaRPr lang="en-US" dirty="0" smtClean="0">
              <a:ea typeface="ＭＳ Ｐゴシック" charset="-128"/>
            </a:endParaRPr>
          </a:p>
          <a:p>
            <a:pPr eaLnBrk="1" hangingPunct="1">
              <a:spcBef>
                <a:spcPct val="0"/>
              </a:spcBef>
            </a:pPr>
            <a:r>
              <a:rPr lang="en-US" dirty="0" smtClean="0">
                <a:ea typeface="ＭＳ Ｐゴシック" charset="-128"/>
              </a:rPr>
              <a:t>Individuals with a growth mindset, on the other hand, show a far greater belief in the power of effort, and in the face of difficulty, their confidence actually grows because they believe they are learning and getting smarter as a result of challenging themselves.</a:t>
            </a:r>
          </a:p>
          <a:p>
            <a:pPr eaLnBrk="1" hangingPunct="1">
              <a:spcBef>
                <a:spcPct val="0"/>
              </a:spcBef>
            </a:pPr>
            <a:endParaRPr lang="en-US" dirty="0" smtClean="0">
              <a:ea typeface="ＭＳ Ｐゴシック" charset="-128"/>
            </a:endParaRPr>
          </a:p>
          <a:p>
            <a:pPr eaLnBrk="1" hangingPunct="1">
              <a:spcBef>
                <a:spcPct val="0"/>
              </a:spcBef>
            </a:pPr>
            <a:r>
              <a:rPr lang="en-US" dirty="0" smtClean="0">
                <a:ea typeface="ＭＳ Ｐゴシック" charset="-128"/>
              </a:rPr>
              <a:t>These research findings are important for women in STEM, because encountering obstacles and challenging problems is in the nature of scientific work. When girls and women believe they have a fixed amount of intelligence, they are more likely to lose confidence and disengage from science and engineering when they inevitably encounter difficulties in their course work. </a:t>
            </a:r>
          </a:p>
          <a:p>
            <a:pPr eaLnBrk="1" hangingPunct="1">
              <a:spcBef>
                <a:spcPct val="0"/>
              </a:spcBef>
            </a:pPr>
            <a:endParaRPr lang="en-US" dirty="0" smtClean="0">
              <a:ea typeface="ＭＳ Ｐゴシック" charset="-128"/>
            </a:endParaRPr>
          </a:p>
          <a:p>
            <a:pPr eaLnBrk="1" hangingPunct="1">
              <a:spcBef>
                <a:spcPct val="0"/>
              </a:spcBef>
            </a:pPr>
            <a:r>
              <a:rPr lang="en-US" dirty="0" smtClean="0">
                <a:ea typeface="ＭＳ Ｐゴシック" charset="-128"/>
              </a:rPr>
              <a:t>This is true for all students, but it is particularly relevant for girls and other minorities</a:t>
            </a:r>
            <a:r>
              <a:rPr lang="en-US" baseline="0" dirty="0" smtClean="0">
                <a:ea typeface="ＭＳ Ｐゴシック" charset="-128"/>
              </a:rPr>
              <a:t> </a:t>
            </a:r>
            <a:r>
              <a:rPr lang="en-US" dirty="0" smtClean="0">
                <a:ea typeface="ＭＳ Ｐゴシック" charset="-128"/>
              </a:rPr>
              <a:t>in math and science, where negative stereotypes persist about their abilities. </a:t>
            </a:r>
          </a:p>
          <a:p>
            <a:pPr eaLnBrk="1" hangingPunct="1">
              <a:spcBef>
                <a:spcPct val="0"/>
              </a:spcBef>
            </a:pPr>
            <a:endParaRPr lang="en-US" dirty="0" smtClean="0">
              <a:ea typeface="ＭＳ Ｐゴシック" charset="-128"/>
            </a:endParaRPr>
          </a:p>
          <a:p>
            <a:pPr eaLnBrk="1" hangingPunct="1">
              <a:spcBef>
                <a:spcPct val="0"/>
              </a:spcBef>
            </a:pPr>
            <a:r>
              <a:rPr lang="en-US" dirty="0" smtClean="0">
                <a:ea typeface="ＭＳ Ｐゴシック" charset="-128"/>
              </a:rPr>
              <a:t>Therefore, in math and science, a growth mindset benefits girls and minorities. So how can parents and teachers and role models promote a growth mindset? We recommend the following:</a:t>
            </a:r>
          </a:p>
          <a:p>
            <a:pPr eaLnBrk="1" hangingPunct="1">
              <a:spcBef>
                <a:spcPct val="0"/>
              </a:spcBef>
            </a:pPr>
            <a:endParaRPr lang="en-US" dirty="0" smtClean="0">
              <a:ea typeface="ＭＳ Ｐゴシック" charset="-128"/>
            </a:endParaRPr>
          </a:p>
          <a:p>
            <a:pPr marL="171450" indent="-171450" eaLnBrk="1" hangingPunct="1">
              <a:lnSpc>
                <a:spcPct val="80000"/>
              </a:lnSpc>
              <a:spcBef>
                <a:spcPct val="0"/>
              </a:spcBef>
              <a:buFont typeface="Arial" panose="020B0604020202020204" pitchFamily="34" charset="0"/>
              <a:buChar char="•"/>
            </a:pPr>
            <a:r>
              <a:rPr lang="en-US" dirty="0" smtClean="0">
                <a:ea typeface="ＭＳ Ｐゴシック" charset="-128"/>
              </a:rPr>
              <a:t>Parents and teachers should teach children that intellectual skills can be acquired. When girls are taught that their intelligence can expand with experience and learning, they do better on math tests and are more likely to want to continue to study math in the future.</a:t>
            </a:r>
          </a:p>
          <a:p>
            <a:pPr marL="171450" indent="-171450" eaLnBrk="1" hangingPunct="1">
              <a:lnSpc>
                <a:spcPct val="80000"/>
              </a:lnSpc>
              <a:spcBef>
                <a:spcPct val="0"/>
              </a:spcBef>
              <a:buFont typeface="Arial" panose="020B0604020202020204" pitchFamily="34" charset="0"/>
              <a:buChar char="•"/>
            </a:pPr>
            <a:endParaRPr lang="en-US" dirty="0" smtClean="0">
              <a:ea typeface="ＭＳ Ｐゴシック" charset="-128"/>
            </a:endParaRPr>
          </a:p>
          <a:p>
            <a:pPr marL="171450" indent="-171450" eaLnBrk="1" hangingPunct="1">
              <a:lnSpc>
                <a:spcPct val="80000"/>
              </a:lnSpc>
              <a:spcBef>
                <a:spcPct val="0"/>
              </a:spcBef>
              <a:buFont typeface="Arial" panose="020B0604020202020204" pitchFamily="34" charset="0"/>
              <a:buChar char="•"/>
            </a:pPr>
            <a:r>
              <a:rPr lang="en-US" dirty="0" smtClean="0">
                <a:ea typeface="ＭＳ Ｐゴシック" charset="-128"/>
              </a:rPr>
              <a:t>Praise children for effort. Rather than saying, “Oh, you’re so smart!” when children do something well, say “Wow, you worked really hard at that and you did it!” It is especially important to praise the most able students for their effort. These students have often coasted along, gotten good grades, and been praised for their intelligence and may be the very students who opt out when the work becomes more difficult.</a:t>
            </a:r>
          </a:p>
          <a:p>
            <a:pPr marL="171450" indent="-171450" eaLnBrk="1" hangingPunct="1">
              <a:lnSpc>
                <a:spcPct val="80000"/>
              </a:lnSpc>
              <a:spcBef>
                <a:spcPct val="0"/>
              </a:spcBef>
              <a:buFont typeface="Arial" panose="020B0604020202020204" pitchFamily="34" charset="0"/>
              <a:buChar char="•"/>
            </a:pPr>
            <a:endParaRPr lang="en-US" dirty="0" smtClean="0">
              <a:ea typeface="ＭＳ Ｐゴシック" charset="-128"/>
            </a:endParaRPr>
          </a:p>
          <a:p>
            <a:pPr marL="171450" indent="-171450" eaLnBrk="1" hangingPunct="1">
              <a:lnSpc>
                <a:spcPct val="80000"/>
              </a:lnSpc>
              <a:spcBef>
                <a:spcPct val="0"/>
              </a:spcBef>
              <a:buFont typeface="Arial" panose="020B0604020202020204" pitchFamily="34" charset="0"/>
              <a:buChar char="•"/>
            </a:pPr>
            <a:r>
              <a:rPr lang="en-US" dirty="0" smtClean="0">
                <a:ea typeface="ＭＳ Ｐゴシック" charset="-128"/>
              </a:rPr>
              <a:t>Highlight the struggle. Parents and teachers can communicate to students that we value and admire effort and hard work. This will teach children the values that are at the heart of scientific and mathematical contributions: love of challenge, love of hard work, and the ability to embrace and learn from our inevitable mistakes.</a:t>
            </a:r>
          </a:p>
          <a:p>
            <a:pPr marL="171450" indent="-171450" eaLnBrk="1" hangingPunct="1">
              <a:lnSpc>
                <a:spcPct val="80000"/>
              </a:lnSpc>
              <a:spcBef>
                <a:spcPct val="0"/>
              </a:spcBef>
              <a:buFont typeface="Arial" panose="020B0604020202020204" pitchFamily="34" charset="0"/>
              <a:buChar char="•"/>
            </a:pPr>
            <a:endParaRPr lang="en-US" dirty="0" smtClean="0">
              <a:ea typeface="ＭＳ Ｐゴシック" charset="-128"/>
            </a:endParaRPr>
          </a:p>
          <a:p>
            <a:pPr marL="171450" indent="-171450" eaLnBrk="1" hangingPunct="1">
              <a:lnSpc>
                <a:spcPct val="80000"/>
              </a:lnSpc>
              <a:spcBef>
                <a:spcPct val="0"/>
              </a:spcBef>
              <a:buFont typeface="Arial" panose="020B0604020202020204" pitchFamily="34" charset="0"/>
              <a:buChar char="•"/>
            </a:pPr>
            <a:r>
              <a:rPr lang="en-US" dirty="0" smtClean="0">
                <a:ea typeface="ＭＳ Ｐゴシック" charset="-128"/>
              </a:rPr>
              <a:t>Talented and gifted programs should send the message that they value growth and learning, not just being “gifted” with intelligence.</a:t>
            </a:r>
          </a:p>
          <a:p>
            <a:pPr marL="0" indent="0" eaLnBrk="1" hangingPunct="1">
              <a:lnSpc>
                <a:spcPct val="80000"/>
              </a:lnSpc>
              <a:spcBef>
                <a:spcPct val="0"/>
              </a:spcBef>
              <a:buFont typeface="Arial" panose="020B0604020202020204" pitchFamily="34" charset="0"/>
              <a:buNone/>
            </a:pPr>
            <a:endParaRPr lang="en-US" dirty="0" smtClean="0">
              <a:ea typeface="ＭＳ Ｐゴシック" charset="-128"/>
            </a:endParaRPr>
          </a:p>
          <a:p>
            <a:pPr marL="0" indent="0" eaLnBrk="1" hangingPunct="1">
              <a:lnSpc>
                <a:spcPct val="80000"/>
              </a:lnSpc>
              <a:spcBef>
                <a:spcPct val="0"/>
              </a:spcBef>
              <a:buFont typeface="Arial" panose="020B0604020202020204" pitchFamily="34" charset="0"/>
              <a:buNone/>
            </a:pPr>
            <a:endParaRPr lang="en-US" dirty="0" smtClean="0">
              <a:ea typeface="ＭＳ Ｐゴシック" charset="-128"/>
            </a:endParaRPr>
          </a:p>
          <a:p>
            <a:pPr marL="0" indent="0" eaLnBrk="1" hangingPunct="1">
              <a:lnSpc>
                <a:spcPct val="80000"/>
              </a:lnSpc>
              <a:spcBef>
                <a:spcPct val="0"/>
              </a:spcBef>
              <a:buFont typeface="Arial" panose="020B0604020202020204" pitchFamily="34" charset="0"/>
              <a:buNone/>
            </a:pPr>
            <a:r>
              <a:rPr lang="en-US" sz="1050" i="1" dirty="0" smtClean="0">
                <a:ea typeface="ＭＳ Ｐゴシック" charset="-128"/>
              </a:rPr>
              <a:t>(Slide</a:t>
            </a:r>
            <a:r>
              <a:rPr lang="en-US" sz="1050" i="1" baseline="0" dirty="0" smtClean="0">
                <a:ea typeface="ＭＳ Ｐゴシック" charset="-128"/>
              </a:rPr>
              <a:t> and facilitator notes from AAUW Why So Few Report and Presentation.)</a:t>
            </a:r>
          </a:p>
          <a:p>
            <a:pPr marL="0" indent="0" eaLnBrk="1" hangingPunct="1">
              <a:lnSpc>
                <a:spcPct val="80000"/>
              </a:lnSpc>
              <a:spcBef>
                <a:spcPct val="0"/>
              </a:spcBef>
              <a:buFont typeface="Arial" panose="020B0604020202020204" pitchFamily="34" charset="0"/>
              <a:buNone/>
            </a:pPr>
            <a:endParaRPr lang="en-US" sz="1050" i="1" baseline="0" dirty="0" smtClean="0">
              <a:ea typeface="ＭＳ Ｐゴシック" charset="-128"/>
            </a:endParaRPr>
          </a:p>
          <a:p>
            <a:pPr marL="0" indent="0" eaLnBrk="1" hangingPunct="1">
              <a:lnSpc>
                <a:spcPct val="80000"/>
              </a:lnSpc>
              <a:spcBef>
                <a:spcPct val="0"/>
              </a:spcBef>
              <a:buFont typeface="Arial" panose="020B0604020202020204" pitchFamily="34" charset="0"/>
              <a:buNone/>
            </a:pPr>
            <a:r>
              <a:rPr lang="en-US" sz="1050" b="1" i="1" baseline="0" dirty="0" smtClean="0">
                <a:ea typeface="ＭＳ Ｐゴシック" charset="-128"/>
              </a:rPr>
              <a:t>HANDOUT: Growth Mindset Graphic</a:t>
            </a:r>
            <a:endParaRPr lang="en-US" sz="1050" b="1" i="1" dirty="0" smtClean="0">
              <a:ea typeface="ＭＳ Ｐゴシック" charset="-128"/>
            </a:endParaRPr>
          </a:p>
          <a:p>
            <a:pPr eaLnBrk="1" hangingPunct="1">
              <a:lnSpc>
                <a:spcPct val="80000"/>
              </a:lnSpc>
              <a:spcBef>
                <a:spcPct val="0"/>
              </a:spcBef>
            </a:pPr>
            <a:endParaRPr lang="en-US" dirty="0" smtClean="0">
              <a:ea typeface="ＭＳ Ｐゴシック" charset="-128"/>
            </a:endParaRPr>
          </a:p>
          <a:p>
            <a:pPr eaLnBrk="1" hangingPunct="1">
              <a:lnSpc>
                <a:spcPct val="80000"/>
              </a:lnSpc>
              <a:spcBef>
                <a:spcPct val="0"/>
              </a:spcBef>
            </a:pPr>
            <a:endParaRPr lang="en-US" dirty="0" smtClean="0">
              <a:ea typeface="ＭＳ Ｐゴシック" charset="-128"/>
            </a:endParaRPr>
          </a:p>
          <a:p>
            <a:pPr eaLnBrk="1" hangingPunct="1">
              <a:spcBef>
                <a:spcPct val="0"/>
              </a:spcBef>
            </a:pPr>
            <a:endParaRPr lang="en-US" dirty="0" smtClean="0">
              <a:ea typeface="ＭＳ Ｐゴシック"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51002" indent="-288847" eaLnBrk="0" hangingPunct="0">
              <a:defRPr sz="2400">
                <a:solidFill>
                  <a:schemeClr val="tx1"/>
                </a:solidFill>
                <a:latin typeface="Arial" charset="0"/>
                <a:ea typeface="ＭＳ Ｐゴシック" charset="-128"/>
              </a:defRPr>
            </a:lvl2pPr>
            <a:lvl3pPr marL="1155387" indent="-231077" eaLnBrk="0" hangingPunct="0">
              <a:defRPr sz="2400">
                <a:solidFill>
                  <a:schemeClr val="tx1"/>
                </a:solidFill>
                <a:latin typeface="Arial" charset="0"/>
                <a:ea typeface="ＭＳ Ｐゴシック" charset="-128"/>
              </a:defRPr>
            </a:lvl3pPr>
            <a:lvl4pPr marL="1617541" indent="-231077" eaLnBrk="0" hangingPunct="0">
              <a:defRPr sz="2400">
                <a:solidFill>
                  <a:schemeClr val="tx1"/>
                </a:solidFill>
                <a:latin typeface="Arial" charset="0"/>
                <a:ea typeface="ＭＳ Ｐゴシック" charset="-128"/>
              </a:defRPr>
            </a:lvl4pPr>
            <a:lvl5pPr marL="2079695" indent="-231077" eaLnBrk="0" hangingPunct="0">
              <a:defRPr sz="2400">
                <a:solidFill>
                  <a:schemeClr val="tx1"/>
                </a:solidFill>
                <a:latin typeface="Arial" charset="0"/>
                <a:ea typeface="ＭＳ Ｐゴシック" charset="-128"/>
              </a:defRPr>
            </a:lvl5pPr>
            <a:lvl6pPr marL="2541851" indent="-231077" eaLnBrk="0" fontAlgn="base" hangingPunct="0">
              <a:spcBef>
                <a:spcPct val="0"/>
              </a:spcBef>
              <a:spcAft>
                <a:spcPct val="0"/>
              </a:spcAft>
              <a:defRPr sz="2400">
                <a:solidFill>
                  <a:schemeClr val="tx1"/>
                </a:solidFill>
                <a:latin typeface="Arial" charset="0"/>
                <a:ea typeface="ＭＳ Ｐゴシック" charset="-128"/>
              </a:defRPr>
            </a:lvl6pPr>
            <a:lvl7pPr marL="3004005" indent="-231077" eaLnBrk="0" fontAlgn="base" hangingPunct="0">
              <a:spcBef>
                <a:spcPct val="0"/>
              </a:spcBef>
              <a:spcAft>
                <a:spcPct val="0"/>
              </a:spcAft>
              <a:defRPr sz="2400">
                <a:solidFill>
                  <a:schemeClr val="tx1"/>
                </a:solidFill>
                <a:latin typeface="Arial" charset="0"/>
                <a:ea typeface="ＭＳ Ｐゴシック" charset="-128"/>
              </a:defRPr>
            </a:lvl7pPr>
            <a:lvl8pPr marL="3466160" indent="-231077" eaLnBrk="0" fontAlgn="base" hangingPunct="0">
              <a:spcBef>
                <a:spcPct val="0"/>
              </a:spcBef>
              <a:spcAft>
                <a:spcPct val="0"/>
              </a:spcAft>
              <a:defRPr sz="2400">
                <a:solidFill>
                  <a:schemeClr val="tx1"/>
                </a:solidFill>
                <a:latin typeface="Arial" charset="0"/>
                <a:ea typeface="ＭＳ Ｐゴシック" charset="-128"/>
              </a:defRPr>
            </a:lvl8pPr>
            <a:lvl9pPr marL="3928315" indent="-231077" eaLnBrk="0" fontAlgn="base" hangingPunct="0">
              <a:spcBef>
                <a:spcPct val="0"/>
              </a:spcBef>
              <a:spcAft>
                <a:spcPct val="0"/>
              </a:spcAft>
              <a:defRPr sz="2400">
                <a:solidFill>
                  <a:schemeClr val="tx1"/>
                </a:solidFill>
                <a:latin typeface="Arial" charset="0"/>
                <a:ea typeface="ＭＳ Ｐゴシック" charset="-128"/>
              </a:defRPr>
            </a:lvl9pPr>
          </a:lstStyle>
          <a:p>
            <a:fld id="{AE95DC94-5FEB-4E3F-8899-7462B9B6AE97}" type="slidenum">
              <a:rPr lang="en-US" sz="1100">
                <a:solidFill>
                  <a:prstClr val="black"/>
                </a:solidFill>
              </a:rPr>
              <a:pPr/>
              <a:t>23</a:t>
            </a:fld>
            <a:endParaRPr lang="en-US" sz="1100">
              <a:solidFill>
                <a:prstClr val="black"/>
              </a:solidFill>
            </a:endParaRPr>
          </a:p>
        </p:txBody>
      </p:sp>
    </p:spTree>
    <p:extLst>
      <p:ext uri="{BB962C8B-B14F-4D97-AF65-F5344CB8AC3E}">
        <p14:creationId xmlns:p14="http://schemas.microsoft.com/office/powerpoint/2010/main" xmlns="" val="1525188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great to</a:t>
            </a:r>
            <a:r>
              <a:rPr lang="en-US" baseline="0" dirty="0" smtClean="0"/>
              <a:t> refer to the engineering design process in the reflection. If you can show this slide or draw out the design process on a white board in the classroom, great! The visual helps, especially for those kids who are visual learners. Connect it to the activity they did and give some specific examples of parts of the process if possible. And don’t forget to mention how important presenting solutions is in the process. We want kids to understand that writing and communicating are just as important for engineers and scientists as for everyone else.</a:t>
            </a:r>
            <a:endParaRPr lang="en-US" dirty="0"/>
          </a:p>
        </p:txBody>
      </p:sp>
      <p:sp>
        <p:nvSpPr>
          <p:cNvPr id="4" name="Slide Number Placeholder 3"/>
          <p:cNvSpPr>
            <a:spLocks noGrp="1"/>
          </p:cNvSpPr>
          <p:nvPr>
            <p:ph type="sldNum" sz="quarter" idx="10"/>
          </p:nvPr>
        </p:nvSpPr>
        <p:spPr/>
        <p:txBody>
          <a:bodyPr/>
          <a:lstStyle/>
          <a:p>
            <a:fld id="{AEE78A80-2DE1-4628-92D6-200CD1DACBFB}" type="slidenum">
              <a:rPr lang="en-US" smtClean="0"/>
              <a:pPr/>
              <a:t>24</a:t>
            </a:fld>
            <a:endParaRPr lang="en-US"/>
          </a:p>
        </p:txBody>
      </p:sp>
    </p:spTree>
    <p:extLst>
      <p:ext uri="{BB962C8B-B14F-4D97-AF65-F5344CB8AC3E}">
        <p14:creationId xmlns:p14="http://schemas.microsoft.com/office/powerpoint/2010/main" xmlns="" val="3007205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activity within the role model</a:t>
            </a:r>
            <a:r>
              <a:rPr lang="en-US" baseline="0" dirty="0" smtClean="0"/>
              <a:t> visit is the reflection. Connections should be made throughout the role model visit….from the icebreaker to the introduction to the hands-on activity. But it’s good to wrap it up by focusing in on the reflection and the real world connections. Connect the activity the kids just did with things they know. Ask them how the activity they did connects to their world.  How did the tower connect to our world? (</a:t>
            </a:r>
            <a:r>
              <a:rPr lang="en-US" i="1" baseline="0" dirty="0" smtClean="0"/>
              <a:t>Have participants make connections – buildings, towers with strong bases, triangles in structures, Eiffel Tower, UT Tower, engineers have to create things with limited materials or in limited time, different ideas still got towers that stood up – creativity of design is important, etc.</a:t>
            </a:r>
            <a:r>
              <a:rPr lang="en-US" baseline="0" dirty="0" smtClean="0"/>
              <a:t>)</a:t>
            </a:r>
          </a:p>
          <a:p>
            <a:endParaRPr lang="en-US" baseline="0" dirty="0" smtClean="0"/>
          </a:p>
          <a:p>
            <a:r>
              <a:rPr lang="en-US" b="1" i="1" baseline="0" dirty="0" smtClean="0"/>
              <a:t>Facilitation Tip: </a:t>
            </a:r>
            <a:r>
              <a:rPr lang="en-US" baseline="0" dirty="0" smtClean="0"/>
              <a:t>If you are advocating for the use of a particular activity or the role model(s) know what activity they will be doing, get specific on this slide and brainstorm real world connections with them.</a:t>
            </a:r>
            <a:endParaRPr lang="en-US" dirty="0"/>
          </a:p>
        </p:txBody>
      </p:sp>
      <p:sp>
        <p:nvSpPr>
          <p:cNvPr id="4" name="Slide Number Placeholder 3"/>
          <p:cNvSpPr>
            <a:spLocks noGrp="1"/>
          </p:cNvSpPr>
          <p:nvPr>
            <p:ph type="sldNum" sz="quarter" idx="10"/>
          </p:nvPr>
        </p:nvSpPr>
        <p:spPr/>
        <p:txBody>
          <a:bodyPr/>
          <a:lstStyle/>
          <a:p>
            <a:fld id="{A1C33B40-346C-3244-B439-90EF232EEDE8}" type="slidenum">
              <a:rPr lang="en-US" smtClean="0"/>
              <a:pPr/>
              <a:t>25</a:t>
            </a:fld>
            <a:endParaRPr lang="en-US" dirty="0"/>
          </a:p>
        </p:txBody>
      </p:sp>
    </p:spTree>
    <p:extLst>
      <p:ext uri="{BB962C8B-B14F-4D97-AF65-F5344CB8AC3E}">
        <p14:creationId xmlns:p14="http://schemas.microsoft.com/office/powerpoint/2010/main" xmlns="" val="380208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you should</a:t>
            </a:r>
            <a:r>
              <a:rPr lang="en-US" baseline="0" dirty="0" smtClean="0"/>
              <a:t> hopefully have a better idea of how to mix up the “secret sauce” to have a successful role model experience with kids. Again, it’s about being excited and passionate, sharing the personal stuff so they know you’re a real person too, and making it informal and interactive with the hands-on activity.</a:t>
            </a:r>
            <a:endParaRPr lang="en-US" dirty="0"/>
          </a:p>
        </p:txBody>
      </p:sp>
      <p:sp>
        <p:nvSpPr>
          <p:cNvPr id="4" name="Slide Number Placeholder 3"/>
          <p:cNvSpPr>
            <a:spLocks noGrp="1"/>
          </p:cNvSpPr>
          <p:nvPr>
            <p:ph type="sldNum" sz="quarter" idx="10"/>
          </p:nvPr>
        </p:nvSpPr>
        <p:spPr/>
        <p:txBody>
          <a:bodyPr/>
          <a:lstStyle/>
          <a:p>
            <a:fld id="{AEE78A80-2DE1-4628-92D6-200CD1DACBFB}" type="slidenum">
              <a:rPr lang="en-US" smtClean="0"/>
              <a:pPr/>
              <a:t>27</a:t>
            </a:fld>
            <a:endParaRPr lang="en-US"/>
          </a:p>
        </p:txBody>
      </p:sp>
    </p:spTree>
    <p:extLst>
      <p:ext uri="{BB962C8B-B14F-4D97-AF65-F5344CB8AC3E}">
        <p14:creationId xmlns:p14="http://schemas.microsoft.com/office/powerpoint/2010/main" xmlns="" val="628565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AEE78A80-2DE1-4628-92D6-200CD1DACBFB}" type="slidenum">
              <a:rPr lang="en-US" smtClean="0"/>
              <a:pPr/>
              <a:t>28</a:t>
            </a:fld>
            <a:endParaRPr lang="en-US"/>
          </a:p>
        </p:txBody>
      </p:sp>
    </p:spTree>
    <p:extLst>
      <p:ext uri="{BB962C8B-B14F-4D97-AF65-F5344CB8AC3E}">
        <p14:creationId xmlns:p14="http://schemas.microsoft.com/office/powerpoint/2010/main" xmlns="" val="127034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ToSmile.org is a great resource if you are looking for age-appropriate hands-on STEM activities. It’s a fabulous online searchable database of great STEM activities. You can search on grade or age, length of activity, cost of activity, subject area, etc. </a:t>
            </a:r>
            <a:endParaRPr lang="en-US" dirty="0"/>
          </a:p>
        </p:txBody>
      </p:sp>
      <p:sp>
        <p:nvSpPr>
          <p:cNvPr id="4" name="Slide Number Placeholder 3"/>
          <p:cNvSpPr>
            <a:spLocks noGrp="1"/>
          </p:cNvSpPr>
          <p:nvPr>
            <p:ph type="sldNum" sz="quarter" idx="10"/>
          </p:nvPr>
        </p:nvSpPr>
        <p:spPr/>
        <p:txBody>
          <a:bodyPr/>
          <a:lstStyle/>
          <a:p>
            <a:fld id="{AEE78A80-2DE1-4628-92D6-200CD1DACBFB}" type="slidenum">
              <a:rPr lang="en-US" smtClean="0"/>
              <a:pPr/>
              <a:t>29</a:t>
            </a:fld>
            <a:endParaRPr lang="en-US"/>
          </a:p>
        </p:txBody>
      </p:sp>
    </p:spTree>
    <p:extLst>
      <p:ext uri="{BB962C8B-B14F-4D97-AF65-F5344CB8AC3E}">
        <p14:creationId xmlns:p14="http://schemas.microsoft.com/office/powerpoint/2010/main" xmlns="" val="1043477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an example, here is a search for a civil engineering activity that lasts 10-30 minutes and costs no more than $1.00. Over 90 activities came up in this search and it could be narrowed further by selecting the age range or any of the other criteria.</a:t>
            </a:r>
          </a:p>
          <a:p>
            <a:endParaRPr lang="en-US" baseline="0" dirty="0" smtClean="0"/>
          </a:p>
          <a:p>
            <a:r>
              <a:rPr lang="en-US" baseline="0" dirty="0" smtClean="0"/>
              <a:t>Again, it’s a great resource with activities complete with materials lists, facilitation guides, handouts for students and more!</a:t>
            </a:r>
          </a:p>
        </p:txBody>
      </p:sp>
      <p:sp>
        <p:nvSpPr>
          <p:cNvPr id="4" name="Slide Number Placeholder 3"/>
          <p:cNvSpPr>
            <a:spLocks noGrp="1"/>
          </p:cNvSpPr>
          <p:nvPr>
            <p:ph type="sldNum" sz="quarter" idx="10"/>
          </p:nvPr>
        </p:nvSpPr>
        <p:spPr/>
        <p:txBody>
          <a:bodyPr/>
          <a:lstStyle/>
          <a:p>
            <a:fld id="{AEE78A80-2DE1-4628-92D6-200CD1DACBFB}" type="slidenum">
              <a:rPr lang="en-US" smtClean="0"/>
              <a:pPr/>
              <a:t>30</a:t>
            </a:fld>
            <a:endParaRPr lang="en-US"/>
          </a:p>
        </p:txBody>
      </p:sp>
    </p:spTree>
    <p:extLst>
      <p:ext uri="{BB962C8B-B14F-4D97-AF65-F5344CB8AC3E}">
        <p14:creationId xmlns:p14="http://schemas.microsoft.com/office/powerpoint/2010/main" xmlns="" val="4086738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a:t>
            </a:r>
          </a:p>
          <a:p>
            <a:r>
              <a:rPr lang="en-US" dirty="0" smtClean="0"/>
              <a:t>Ask participants</a:t>
            </a:r>
            <a:r>
              <a:rPr lang="en-US" baseline="0" dirty="0" smtClean="0"/>
              <a:t> to use a notecard or post-it note and to draw or describe what a girl (or really any kid) imagines when she thinks of a scientist or an engineer. Give 1 minute for people to draw by themselves – give a bit more time if needed. After 1 minute, give them another minute or so to share their drawing in groups of 2 or 3. Ask them to see what they have in common across their depictions. Close the activity with having them share with the whole group things they drew. </a:t>
            </a:r>
          </a:p>
          <a:p>
            <a:endParaRPr lang="en-US" baseline="0" dirty="0" smtClean="0"/>
          </a:p>
          <a:p>
            <a:r>
              <a:rPr lang="en-US" baseline="0" dirty="0" smtClean="0"/>
              <a:t>Lead-in to next slide: This activity was asked of 7</a:t>
            </a:r>
            <a:r>
              <a:rPr lang="en-US" baseline="30000" dirty="0" smtClean="0"/>
              <a:t>th</a:t>
            </a:r>
            <a:r>
              <a:rPr lang="en-US" baseline="0" dirty="0" smtClean="0"/>
              <a:t> grade kids heading to a tour of </a:t>
            </a:r>
            <a:r>
              <a:rPr lang="en-US" baseline="0" dirty="0" err="1" smtClean="0"/>
              <a:t>Fermilab</a:t>
            </a:r>
            <a:r>
              <a:rPr lang="en-US" baseline="0" dirty="0" smtClean="0"/>
              <a:t>, a national lab run by the US Department of Energy. The kids were asked to both draw and describe a scientist.</a:t>
            </a:r>
          </a:p>
          <a:p>
            <a:endParaRPr lang="en-US" baseline="0" dirty="0" smtClean="0"/>
          </a:p>
        </p:txBody>
      </p:sp>
      <p:sp>
        <p:nvSpPr>
          <p:cNvPr id="4" name="Slide Number Placeholder 3"/>
          <p:cNvSpPr>
            <a:spLocks noGrp="1"/>
          </p:cNvSpPr>
          <p:nvPr>
            <p:ph type="sldNum" sz="quarter" idx="10"/>
          </p:nvPr>
        </p:nvSpPr>
        <p:spPr/>
        <p:txBody>
          <a:bodyPr/>
          <a:lstStyle/>
          <a:p>
            <a:fld id="{672263CC-A0B2-824A-82B8-55CF55712797}" type="slidenum">
              <a:rPr lang="en-US" smtClean="0"/>
              <a:pPr/>
              <a:t>3</a:t>
            </a:fld>
            <a:endParaRPr lang="en-US"/>
          </a:p>
        </p:txBody>
      </p:sp>
    </p:spTree>
    <p:extLst>
      <p:ext uri="{BB962C8B-B14F-4D97-AF65-F5344CB8AC3E}">
        <p14:creationId xmlns:p14="http://schemas.microsoft.com/office/powerpoint/2010/main" xmlns="" val="1706119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STEMfire</a:t>
            </a:r>
            <a:r>
              <a:rPr lang="en-US" dirty="0" smtClean="0"/>
              <a:t> </a:t>
            </a:r>
            <a:r>
              <a:rPr lang="en-US" baseline="0" dirty="0" smtClean="0"/>
              <a:t>matches STEM volunteers to classrooms. Teachers post an event and volunteers sign up for those events.</a:t>
            </a:r>
          </a:p>
          <a:p>
            <a:endParaRPr lang="en-US" baseline="0" dirty="0" smtClean="0"/>
          </a:p>
          <a:p>
            <a:r>
              <a:rPr lang="en-US" baseline="0" dirty="0" smtClean="0"/>
              <a:t>Regional K12 STEM Outreach Google Groups </a:t>
            </a:r>
            <a:r>
              <a:rPr lang="en-US" dirty="0" smtClean="0"/>
              <a:t>provide connections, resources and a sense of community across all engaged in K-12 STEM outreach in the region. You can find out about volunteer opportunities or post information about needing volunteers to the</a:t>
            </a:r>
            <a:r>
              <a:rPr lang="en-US" baseline="0" dirty="0" smtClean="0"/>
              <a:t> group.</a:t>
            </a:r>
          </a:p>
          <a:p>
            <a:endParaRPr lang="en-US" baseline="0" dirty="0" smtClean="0"/>
          </a:p>
          <a:p>
            <a:r>
              <a:rPr lang="en-US" baseline="0" dirty="0" smtClean="0"/>
              <a:t>Million Women Mentors is a place to pledge to be a role model and to also find role model opportunities in the community. Texas has pledged to engage 20,000 mentors in the next 4  years.</a:t>
            </a:r>
            <a:endParaRPr lang="en-US" dirty="0"/>
          </a:p>
        </p:txBody>
      </p:sp>
      <p:sp>
        <p:nvSpPr>
          <p:cNvPr id="4" name="Slide Number Placeholder 3"/>
          <p:cNvSpPr>
            <a:spLocks noGrp="1"/>
          </p:cNvSpPr>
          <p:nvPr>
            <p:ph type="sldNum" sz="quarter" idx="10"/>
          </p:nvPr>
        </p:nvSpPr>
        <p:spPr/>
        <p:txBody>
          <a:bodyPr/>
          <a:lstStyle/>
          <a:p>
            <a:fld id="{AEE78A80-2DE1-4628-92D6-200CD1DACBFB}" type="slidenum">
              <a:rPr lang="en-US" smtClean="0"/>
              <a:pPr/>
              <a:t>31</a:t>
            </a:fld>
            <a:endParaRPr lang="en-US"/>
          </a:p>
        </p:txBody>
      </p:sp>
    </p:spTree>
    <p:extLst>
      <p:ext uri="{BB962C8B-B14F-4D97-AF65-F5344CB8AC3E}">
        <p14:creationId xmlns:p14="http://schemas.microsoft.com/office/powerpoint/2010/main" xmlns="" val="7636368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Techbridge</a:t>
            </a:r>
            <a:r>
              <a:rPr lang="en-US" baseline="0" dirty="0" smtClean="0"/>
              <a:t> has additional role model resources on their website including a role model guide, online role model training, and additional tips for being an effective role model. If your role models can’t all participate in this training, the </a:t>
            </a:r>
            <a:r>
              <a:rPr lang="en-US" baseline="0" dirty="0" err="1" smtClean="0"/>
              <a:t>Techbridge</a:t>
            </a:r>
            <a:r>
              <a:rPr lang="en-US" baseline="0" dirty="0" smtClean="0"/>
              <a:t> resources are a great place to point your volunteers so they help send the right message when engaging with kids.</a:t>
            </a:r>
            <a:endParaRPr lang="en-US" dirty="0"/>
          </a:p>
        </p:txBody>
      </p:sp>
      <p:sp>
        <p:nvSpPr>
          <p:cNvPr id="4" name="Slide Number Placeholder 3"/>
          <p:cNvSpPr>
            <a:spLocks noGrp="1"/>
          </p:cNvSpPr>
          <p:nvPr>
            <p:ph type="sldNum" sz="quarter" idx="10"/>
          </p:nvPr>
        </p:nvSpPr>
        <p:spPr/>
        <p:txBody>
          <a:bodyPr/>
          <a:lstStyle/>
          <a:p>
            <a:fld id="{AEE78A80-2DE1-4628-92D6-200CD1DACBFB}" type="slidenum">
              <a:rPr lang="en-US" smtClean="0"/>
              <a:pPr/>
              <a:t>32</a:t>
            </a:fld>
            <a:endParaRPr lang="en-US"/>
          </a:p>
        </p:txBody>
      </p:sp>
    </p:spTree>
    <p:extLst>
      <p:ext uri="{BB962C8B-B14F-4D97-AF65-F5344CB8AC3E}">
        <p14:creationId xmlns:p14="http://schemas.microsoft.com/office/powerpoint/2010/main" xmlns="" val="34283286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resources can</a:t>
            </a:r>
            <a:r>
              <a:rPr lang="en-US" baseline="0" dirty="0" smtClean="0"/>
              <a:t> be found on the Texas Girls Collaborative Project resources page. You’ll find additional hands-on activity resources, messaging resources (including the links to the research reports mentioned earlier) and assessment tools for those who want to measure their direct impact.</a:t>
            </a:r>
          </a:p>
          <a:p>
            <a:endParaRPr lang="en-US" baseline="0" dirty="0" smtClean="0"/>
          </a:p>
        </p:txBody>
      </p:sp>
      <p:sp>
        <p:nvSpPr>
          <p:cNvPr id="4" name="Slide Number Placeholder 3"/>
          <p:cNvSpPr>
            <a:spLocks noGrp="1"/>
          </p:cNvSpPr>
          <p:nvPr>
            <p:ph type="sldNum" sz="quarter" idx="10"/>
          </p:nvPr>
        </p:nvSpPr>
        <p:spPr/>
        <p:txBody>
          <a:bodyPr/>
          <a:lstStyle/>
          <a:p>
            <a:fld id="{AEE78A80-2DE1-4628-92D6-200CD1DACBFB}" type="slidenum">
              <a:rPr lang="en-US" smtClean="0"/>
              <a:pPr/>
              <a:t>33</a:t>
            </a:fld>
            <a:endParaRPr lang="en-US"/>
          </a:p>
        </p:txBody>
      </p:sp>
    </p:spTree>
    <p:extLst>
      <p:ext uri="{BB962C8B-B14F-4D97-AF65-F5344CB8AC3E}">
        <p14:creationId xmlns:p14="http://schemas.microsoft.com/office/powerpoint/2010/main" xmlns="" val="33950457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resources if needed:</a:t>
            </a:r>
            <a:endParaRPr lang="en-US" baseline="0" dirty="0" smtClean="0"/>
          </a:p>
          <a:p>
            <a:endParaRPr lang="en-US" baseline="0" dirty="0" smtClean="0"/>
          </a:p>
          <a:p>
            <a:r>
              <a:rPr lang="en-US" baseline="0" dirty="0" smtClean="0"/>
              <a:t>http://www.middleweb.com/24879/six-quick-tips-for-sudden-stem-teachers/</a:t>
            </a:r>
          </a:p>
          <a:p>
            <a:endParaRPr lang="en-US" baseline="0" dirty="0" smtClean="0"/>
          </a:p>
          <a:p>
            <a:r>
              <a:rPr lang="en-US" sz="1200" b="0" i="0" kern="1200" dirty="0" smtClean="0">
                <a:solidFill>
                  <a:schemeClr val="tx1"/>
                </a:solidFill>
                <a:effectLst/>
                <a:latin typeface="+mn-lt"/>
                <a:ea typeface="+mn-ea"/>
                <a:cs typeface="+mn-cs"/>
              </a:rPr>
              <a:t>It was great meeting you at the </a:t>
            </a:r>
            <a:r>
              <a:rPr lang="en-US" sz="1200" b="0" i="0" u="sng" kern="1200" dirty="0" err="1" smtClean="0">
                <a:solidFill>
                  <a:schemeClr val="tx1"/>
                </a:solidFill>
                <a:effectLst/>
                <a:latin typeface="+mn-lt"/>
                <a:ea typeface="+mn-ea"/>
                <a:cs typeface="+mn-cs"/>
                <a:hlinkClick r:id="rId3"/>
              </a:rPr>
              <a:t>Metroplex</a:t>
            </a:r>
            <a:r>
              <a:rPr lang="en-US" sz="1200" b="0" i="0" u="sng" kern="1200" dirty="0" smtClean="0">
                <a:solidFill>
                  <a:schemeClr val="tx1"/>
                </a:solidFill>
                <a:effectLst/>
                <a:latin typeface="+mn-lt"/>
                <a:ea typeface="+mn-ea"/>
                <a:cs typeface="+mn-cs"/>
                <a:hlinkClick r:id="rId3"/>
              </a:rPr>
              <a:t> Technology Business Council</a:t>
            </a:r>
            <a:r>
              <a:rPr lang="en-US" sz="1200" b="0" i="0" kern="1200" dirty="0" smtClean="0">
                <a:solidFill>
                  <a:schemeClr val="tx1"/>
                </a:solidFill>
                <a:effectLst/>
                <a:latin typeface="+mn-lt"/>
                <a:ea typeface="+mn-ea"/>
                <a:cs typeface="+mn-cs"/>
              </a:rPr>
              <a:t> workshop on Wednesday. What a great group – thanks for your engagement and questions and sharing of experiences throughout!</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The Texas Girls Collaborative Project (</a:t>
            </a:r>
            <a:r>
              <a:rPr lang="en-US" sz="1200" b="0" i="0" kern="1200" dirty="0" err="1" smtClean="0">
                <a:solidFill>
                  <a:schemeClr val="tx1"/>
                </a:solidFill>
                <a:effectLst/>
                <a:latin typeface="+mn-lt"/>
                <a:ea typeface="+mn-ea"/>
                <a:cs typeface="+mn-cs"/>
              </a:rPr>
              <a:t>TxGCP</a:t>
            </a:r>
            <a:r>
              <a:rPr lang="en-US" sz="1200" b="0" i="0" kern="1200" dirty="0" smtClean="0">
                <a:solidFill>
                  <a:schemeClr val="tx1"/>
                </a:solidFill>
                <a:effectLst/>
                <a:latin typeface="+mn-lt"/>
                <a:ea typeface="+mn-ea"/>
                <a:cs typeface="+mn-cs"/>
              </a:rPr>
              <a:t>) connects non-profits, K-12 schools, higher education institutions, companies, organizations and individuals across the state of Texas committed to informing and motivating girls to pursue careers in science, technology, engineering and mathematics (STEM). Led by the </a:t>
            </a:r>
            <a:r>
              <a:rPr lang="en-US" sz="1200" b="0" i="0" u="sng" kern="1200" dirty="0" smtClean="0">
                <a:solidFill>
                  <a:schemeClr val="tx1"/>
                </a:solidFill>
                <a:effectLst/>
                <a:latin typeface="+mn-lt"/>
                <a:ea typeface="+mn-ea"/>
                <a:cs typeface="+mn-cs"/>
                <a:hlinkClick r:id="rId4"/>
              </a:rPr>
              <a:t>Women in Engineering Program (WEP)</a:t>
            </a:r>
            <a:r>
              <a:rPr lang="en-US" sz="1200" b="0" i="0" u="sng" kern="1200" dirty="0" smtClean="0">
                <a:solidFill>
                  <a:schemeClr val="tx1"/>
                </a:solidFill>
                <a:effectLst/>
                <a:latin typeface="+mn-lt"/>
                <a:ea typeface="+mn-ea"/>
                <a:cs typeface="+mn-cs"/>
              </a:rPr>
              <a:t> at </a:t>
            </a:r>
            <a:r>
              <a:rPr lang="en-US" sz="1200" b="0" i="0" u="sng" kern="1200" dirty="0" smtClean="0">
                <a:solidFill>
                  <a:schemeClr val="tx1"/>
                </a:solidFill>
                <a:effectLst/>
                <a:latin typeface="+mn-lt"/>
                <a:ea typeface="+mn-ea"/>
                <a:cs typeface="+mn-cs"/>
                <a:hlinkClick r:id="rId5"/>
              </a:rPr>
              <a:t>The University of Texas at Austin</a:t>
            </a:r>
            <a:r>
              <a:rPr lang="en-US" sz="1200" b="0" i="0" kern="1200" dirty="0" smtClean="0">
                <a:solidFill>
                  <a:schemeClr val="tx1"/>
                </a:solidFill>
                <a:effectLst/>
                <a:latin typeface="+mn-lt"/>
                <a:ea typeface="+mn-ea"/>
                <a:cs typeface="+mn-cs"/>
              </a:rPr>
              <a:t> as part of the </a:t>
            </a:r>
            <a:r>
              <a:rPr lang="en-US" sz="1200" b="0" i="0" u="sng" kern="1200" dirty="0" smtClean="0">
                <a:solidFill>
                  <a:schemeClr val="tx1"/>
                </a:solidFill>
                <a:effectLst/>
                <a:latin typeface="+mn-lt"/>
                <a:ea typeface="+mn-ea"/>
                <a:cs typeface="+mn-cs"/>
                <a:hlinkClick r:id="rId6"/>
              </a:rPr>
              <a:t>National Girls Collaborative Project</a:t>
            </a:r>
            <a:r>
              <a:rPr lang="en-US" sz="1200" b="0" i="0" kern="1200" dirty="0" smtClean="0">
                <a:solidFill>
                  <a:schemeClr val="tx1"/>
                </a:solidFill>
                <a:effectLst/>
                <a:latin typeface="+mn-lt"/>
                <a:ea typeface="+mn-ea"/>
                <a:cs typeface="+mn-cs"/>
              </a:rPr>
              <a:t> network,  </a:t>
            </a:r>
            <a:r>
              <a:rPr lang="en-US" sz="1200" b="0" i="0" kern="1200" dirty="0" err="1" smtClean="0">
                <a:solidFill>
                  <a:schemeClr val="tx1"/>
                </a:solidFill>
                <a:effectLst/>
                <a:latin typeface="+mn-lt"/>
                <a:ea typeface="+mn-ea"/>
                <a:cs typeface="+mn-cs"/>
              </a:rPr>
              <a:t>TxGCP</a:t>
            </a:r>
            <a:r>
              <a:rPr lang="en-US" sz="1200" b="0" i="0" kern="1200" dirty="0" smtClean="0">
                <a:solidFill>
                  <a:schemeClr val="tx1"/>
                </a:solidFill>
                <a:effectLst/>
                <a:latin typeface="+mn-lt"/>
                <a:ea typeface="+mn-ea"/>
                <a:cs typeface="+mn-cs"/>
              </a:rPr>
              <a:t> provides forums, curriculum, best practices and resources to foster collaborations, build capacity of participating organizations, and create a state-wide network of informed and connected informal and formal STEM educators and advocates.</a:t>
            </a:r>
          </a:p>
          <a:p>
            <a:r>
              <a:rPr lang="en-US" sz="1200" b="0" i="0" kern="1200" dirty="0" smtClean="0">
                <a:solidFill>
                  <a:schemeClr val="tx1"/>
                </a:solidFill>
                <a:effectLst/>
                <a:latin typeface="+mn-lt"/>
                <a:ea typeface="+mn-ea"/>
                <a:cs typeface="+mn-cs"/>
              </a:rPr>
              <a:t> </a:t>
            </a:r>
          </a:p>
          <a:p>
            <a:r>
              <a:rPr lang="en-US" sz="1200" b="0" i="0" kern="1200" dirty="0" err="1" smtClean="0">
                <a:solidFill>
                  <a:schemeClr val="tx1"/>
                </a:solidFill>
                <a:effectLst/>
                <a:latin typeface="+mn-lt"/>
                <a:ea typeface="+mn-ea"/>
                <a:cs typeface="+mn-cs"/>
              </a:rPr>
              <a:t>TxGCP</a:t>
            </a:r>
            <a:r>
              <a:rPr lang="en-US" sz="1200" b="0" i="0" kern="1200" dirty="0" smtClean="0">
                <a:solidFill>
                  <a:schemeClr val="tx1"/>
                </a:solidFill>
                <a:effectLst/>
                <a:latin typeface="+mn-lt"/>
                <a:ea typeface="+mn-ea"/>
                <a:cs typeface="+mn-cs"/>
              </a:rPr>
              <a:t> provides many opportunities for individuals and organizations across Texas to meet or reconnect, learn about each other’s work, and develop ways to work together to better serve girls and young women in STEM. </a:t>
            </a:r>
            <a:r>
              <a:rPr lang="en-US" sz="1200" b="0" i="0" kern="1200" dirty="0" err="1" smtClean="0">
                <a:solidFill>
                  <a:schemeClr val="tx1"/>
                </a:solidFill>
                <a:effectLst/>
                <a:latin typeface="+mn-lt"/>
                <a:ea typeface="+mn-ea"/>
                <a:cs typeface="+mn-cs"/>
              </a:rPr>
              <a:t>TxGCP</a:t>
            </a:r>
            <a:r>
              <a:rPr lang="en-US" sz="1200" b="0" i="0" kern="1200" dirty="0" smtClean="0">
                <a:solidFill>
                  <a:schemeClr val="tx1"/>
                </a:solidFill>
                <a:effectLst/>
                <a:latin typeface="+mn-lt"/>
                <a:ea typeface="+mn-ea"/>
                <a:cs typeface="+mn-cs"/>
              </a:rPr>
              <a:t> is disseminating Best Practices in Effective STEM Marketing and Messaging, </a:t>
            </a:r>
            <a:r>
              <a:rPr lang="en-US" sz="1200" b="0" i="0" u="sng" kern="1200" dirty="0" smtClean="0">
                <a:solidFill>
                  <a:schemeClr val="tx1"/>
                </a:solidFill>
                <a:effectLst/>
                <a:latin typeface="+mn-lt"/>
                <a:ea typeface="+mn-ea"/>
                <a:cs typeface="+mn-cs"/>
                <a:hlinkClick r:id="rId7"/>
              </a:rPr>
              <a:t>PBS </a:t>
            </a:r>
            <a:r>
              <a:rPr lang="en-US" sz="1200" b="0" i="0" u="sng" kern="1200" dirty="0" err="1" smtClean="0">
                <a:solidFill>
                  <a:schemeClr val="tx1"/>
                </a:solidFill>
                <a:effectLst/>
                <a:latin typeface="+mn-lt"/>
                <a:ea typeface="+mn-ea"/>
                <a:cs typeface="+mn-cs"/>
                <a:hlinkClick r:id="rId7"/>
              </a:rPr>
              <a:t>SciGirls</a:t>
            </a:r>
            <a:r>
              <a:rPr lang="en-US" sz="1200" b="0" i="0" u="sng" kern="1200" dirty="0" smtClean="0">
                <a:solidFill>
                  <a:schemeClr val="tx1"/>
                </a:solidFill>
                <a:effectLst/>
                <a:latin typeface="+mn-lt"/>
                <a:ea typeface="+mn-ea"/>
                <a:cs typeface="+mn-cs"/>
                <a:hlinkClick r:id="rId7"/>
              </a:rPr>
              <a:t> STEM Curriculum</a:t>
            </a:r>
            <a:r>
              <a:rPr lang="en-US" sz="1200" b="0" i="0" u="sng"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hlinkClick r:id="rId8"/>
              </a:rPr>
              <a:t>Techbridge</a:t>
            </a:r>
            <a:r>
              <a:rPr lang="en-US" sz="1200" b="0" i="0" u="sng" kern="1200" dirty="0" smtClean="0">
                <a:solidFill>
                  <a:schemeClr val="tx1"/>
                </a:solidFill>
                <a:effectLst/>
                <a:latin typeface="+mn-lt"/>
                <a:ea typeface="+mn-ea"/>
                <a:cs typeface="+mn-cs"/>
                <a:hlinkClick r:id="rId8"/>
              </a:rPr>
              <a:t> Role Models Matter Curriculum</a:t>
            </a:r>
            <a:r>
              <a:rPr lang="en-US" sz="1200" b="0" i="0" kern="1200" dirty="0" smtClean="0">
                <a:solidFill>
                  <a:schemeClr val="tx1"/>
                </a:solidFill>
                <a:effectLst/>
                <a:latin typeface="+mn-lt"/>
                <a:ea typeface="+mn-ea"/>
                <a:cs typeface="+mn-cs"/>
              </a:rPr>
              <a:t>, and </a:t>
            </a:r>
            <a:r>
              <a:rPr lang="en-US" sz="1200" b="0" i="0" u="sng" kern="1200" dirty="0" smtClean="0">
                <a:solidFill>
                  <a:schemeClr val="tx1"/>
                </a:solidFill>
                <a:effectLst/>
                <a:latin typeface="+mn-lt"/>
                <a:ea typeface="+mn-ea"/>
                <a:cs typeface="+mn-cs"/>
                <a:hlinkClick r:id="rId9"/>
              </a:rPr>
              <a:t>Water Works Underwater LEGO Robotics Camp Curriculum</a:t>
            </a:r>
            <a:r>
              <a:rPr lang="en-US" sz="1200" b="0" i="0" kern="1200" dirty="0" smtClean="0">
                <a:solidFill>
                  <a:schemeClr val="tx1"/>
                </a:solidFill>
                <a:effectLst/>
                <a:latin typeface="+mn-lt"/>
                <a:ea typeface="+mn-ea"/>
                <a:cs typeface="+mn-cs"/>
              </a:rPr>
              <a:t> across Texas. The </a:t>
            </a:r>
            <a:r>
              <a:rPr lang="en-US" sz="1200" b="0" i="0" kern="1200" dirty="0" err="1" smtClean="0">
                <a:solidFill>
                  <a:schemeClr val="tx1"/>
                </a:solidFill>
                <a:effectLst/>
                <a:latin typeface="+mn-lt"/>
                <a:ea typeface="+mn-ea"/>
                <a:cs typeface="+mn-cs"/>
              </a:rPr>
              <a:t>TxGCP</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eNewsletter</a:t>
            </a:r>
            <a:r>
              <a:rPr lang="en-US" sz="1200" b="0" i="0" kern="1200" dirty="0" smtClean="0">
                <a:solidFill>
                  <a:schemeClr val="tx1"/>
                </a:solidFill>
                <a:effectLst/>
                <a:latin typeface="+mn-lt"/>
                <a:ea typeface="+mn-ea"/>
                <a:cs typeface="+mn-cs"/>
              </a:rPr>
              <a:t> and social media provide information about upcoming </a:t>
            </a:r>
            <a:r>
              <a:rPr lang="en-US" sz="1200" b="0" i="0" kern="1200" dirty="0" err="1" smtClean="0">
                <a:solidFill>
                  <a:schemeClr val="tx1"/>
                </a:solidFill>
                <a:effectLst/>
                <a:latin typeface="+mn-lt"/>
                <a:ea typeface="+mn-ea"/>
                <a:cs typeface="+mn-cs"/>
              </a:rPr>
              <a:t>TxGCP</a:t>
            </a:r>
            <a:r>
              <a:rPr lang="en-US" sz="1200" b="0" i="0" kern="1200" dirty="0" smtClean="0">
                <a:solidFill>
                  <a:schemeClr val="tx1"/>
                </a:solidFill>
                <a:effectLst/>
                <a:latin typeface="+mn-lt"/>
                <a:ea typeface="+mn-ea"/>
                <a:cs typeface="+mn-cs"/>
              </a:rPr>
              <a:t> events, mini-grant opportunities, collaborations, news and K-12 STEM outreach across Texas. In addition, regional </a:t>
            </a:r>
            <a:r>
              <a:rPr lang="en-US" sz="1200" b="0" i="0" u="sng" kern="1200" dirty="0" smtClean="0">
                <a:solidFill>
                  <a:schemeClr val="tx1"/>
                </a:solidFill>
                <a:effectLst/>
                <a:latin typeface="+mn-lt"/>
                <a:ea typeface="+mn-ea"/>
                <a:cs typeface="+mn-cs"/>
                <a:hlinkClick r:id="rId10"/>
              </a:rPr>
              <a:t>K-12 STEM Outreach Google Groups</a:t>
            </a:r>
            <a:r>
              <a:rPr lang="en-US" sz="1200" b="0" i="0" kern="1200" dirty="0" smtClean="0">
                <a:solidFill>
                  <a:schemeClr val="tx1"/>
                </a:solidFill>
                <a:effectLst/>
                <a:latin typeface="+mn-lt"/>
                <a:ea typeface="+mn-ea"/>
                <a:cs typeface="+mn-cs"/>
              </a:rPr>
              <a:t> set up around the state provide connections, resources and a sense of community across the region. </a:t>
            </a:r>
          </a:p>
          <a:p>
            <a:r>
              <a:rPr lang="en-US" sz="1200" b="0" i="0" kern="1200" dirty="0" smtClean="0">
                <a:solidFill>
                  <a:schemeClr val="tx1"/>
                </a:solidFill>
                <a:effectLst/>
                <a:latin typeface="+mn-lt"/>
                <a:ea typeface="+mn-ea"/>
                <a:cs typeface="+mn-cs"/>
              </a:rPr>
              <a:t> </a:t>
            </a:r>
          </a:p>
          <a:p>
            <a:r>
              <a:rPr lang="en-US" sz="1200" b="0" i="0" u="sng" kern="1200" dirty="0" smtClean="0">
                <a:solidFill>
                  <a:schemeClr val="tx1"/>
                </a:solidFill>
                <a:effectLst/>
                <a:latin typeface="+mn-lt"/>
                <a:ea typeface="+mn-ea"/>
                <a:cs typeface="+mn-cs"/>
                <a:hlinkClick r:id="rId11"/>
              </a:rPr>
              <a:t>www.txgcp.org</a:t>
            </a:r>
            <a:endParaRPr lang="en-US" sz="1200" b="0" i="0" kern="1200" dirty="0" smtClean="0">
              <a:solidFill>
                <a:schemeClr val="tx1"/>
              </a:solidFill>
              <a:effectLst/>
              <a:latin typeface="+mn-lt"/>
              <a:ea typeface="+mn-ea"/>
              <a:cs typeface="+mn-cs"/>
            </a:endParaRPr>
          </a:p>
          <a:p>
            <a:r>
              <a:rPr lang="en-US" sz="1200" b="0" i="0" u="sng" kern="1200" dirty="0" smtClean="0">
                <a:solidFill>
                  <a:schemeClr val="tx1"/>
                </a:solidFill>
                <a:effectLst/>
                <a:latin typeface="+mn-lt"/>
                <a:ea typeface="+mn-ea"/>
                <a:cs typeface="+mn-cs"/>
                <a:hlinkClick r:id="rId12"/>
              </a:rPr>
              <a:t>https://www.facebook.com/TxGCP</a:t>
            </a:r>
            <a:endParaRPr lang="en-US" sz="1200" b="0" i="0" kern="1200" dirty="0" smtClean="0">
              <a:solidFill>
                <a:schemeClr val="tx1"/>
              </a:solidFill>
              <a:effectLst/>
              <a:latin typeface="+mn-lt"/>
              <a:ea typeface="+mn-ea"/>
              <a:cs typeface="+mn-cs"/>
            </a:endParaRPr>
          </a:p>
          <a:p>
            <a:r>
              <a:rPr lang="en-US" sz="1200" b="0" i="0" u="sng" kern="1200" dirty="0" smtClean="0">
                <a:solidFill>
                  <a:schemeClr val="tx1"/>
                </a:solidFill>
                <a:effectLst/>
                <a:latin typeface="+mn-lt"/>
                <a:ea typeface="+mn-ea"/>
                <a:cs typeface="+mn-cs"/>
              </a:rPr>
              <a:t>https://twitter.com/TXGCP</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I promised to share some resources:</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       Role Models Matter – Presentation from the workshop - </a:t>
            </a:r>
            <a:r>
              <a:rPr lang="en-US" sz="1200" b="0" i="0" u="sng" kern="1200" dirty="0" smtClean="0">
                <a:solidFill>
                  <a:schemeClr val="tx1"/>
                </a:solidFill>
                <a:effectLst/>
                <a:latin typeface="+mn-lt"/>
                <a:ea typeface="+mn-ea"/>
                <a:cs typeface="+mn-cs"/>
                <a:hlinkClick r:id="rId13"/>
              </a:rPr>
              <a:t>https://www.dropbox.com/s/vyjjx38b5f9y109/RoleModelsMatter.pdf?dl=0</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       The list of participants from the workshop is below my signature at the bottom of this email. Hope you all continue to connect and collaborate!</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       Effective Messaging Resources (</a:t>
            </a:r>
            <a:r>
              <a:rPr lang="en-US" sz="1200" b="0" i="0" u="sng" kern="1200" dirty="0" smtClean="0">
                <a:solidFill>
                  <a:schemeClr val="tx1"/>
                </a:solidFill>
                <a:effectLst/>
                <a:latin typeface="+mn-lt"/>
                <a:ea typeface="+mn-ea"/>
                <a:cs typeface="+mn-cs"/>
                <a:hlinkClick r:id="rId14"/>
              </a:rPr>
              <a:t>http://txgcp.org/effective-stem-messaging-resou/</a:t>
            </a:r>
            <a:r>
              <a:rPr lang="en-US" sz="1200" b="0" i="0" kern="1200" dirty="0" smtClean="0">
                <a:solidFill>
                  <a:schemeClr val="tx1"/>
                </a:solidFill>
                <a:effectLst/>
                <a:latin typeface="+mn-lt"/>
                <a:ea typeface="+mn-ea"/>
                <a:cs typeface="+mn-cs"/>
              </a:rPr>
              <a:t>) - Scroll down to the “Effective Messaging Resources” to find the Changing the Conversation, Why so Few? and other research reports on what images and words to use to engage kids in STEM.</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       In addition to signing up in </a:t>
            </a:r>
            <a:r>
              <a:rPr lang="en-US" sz="1200" b="0" i="0" u="sng" kern="1200" dirty="0" err="1" smtClean="0">
                <a:solidFill>
                  <a:schemeClr val="tx1"/>
                </a:solidFill>
                <a:effectLst/>
                <a:latin typeface="+mn-lt"/>
                <a:ea typeface="+mn-ea"/>
                <a:cs typeface="+mn-cs"/>
                <a:hlinkClick r:id="rId15"/>
              </a:rPr>
              <a:t>STEMfire</a:t>
            </a:r>
            <a:r>
              <a:rPr lang="en-US" sz="1200" b="0" i="0" kern="1200" dirty="0" smtClean="0">
                <a:solidFill>
                  <a:schemeClr val="tx1"/>
                </a:solidFill>
                <a:effectLst/>
                <a:latin typeface="+mn-lt"/>
                <a:ea typeface="+mn-ea"/>
                <a:cs typeface="+mn-cs"/>
              </a:rPr>
              <a:t> to be a role model in a classroom, check out the following mentoring resources: enter your profile as a STEM professional or connect your students to </a:t>
            </a:r>
            <a:r>
              <a:rPr lang="en-US" sz="1200" b="0" i="0" u="sng" kern="1200" dirty="0" smtClean="0">
                <a:solidFill>
                  <a:schemeClr val="tx1"/>
                </a:solidFill>
                <a:effectLst/>
                <a:latin typeface="+mn-lt"/>
                <a:ea typeface="+mn-ea"/>
                <a:cs typeface="+mn-cs"/>
                <a:hlinkClick r:id="rId16"/>
              </a:rPr>
              <a:t>www.fabfems.org</a:t>
            </a:r>
            <a:r>
              <a:rPr lang="en-US" sz="1200" b="0" i="0" kern="1200" dirty="0" smtClean="0">
                <a:solidFill>
                  <a:schemeClr val="tx1"/>
                </a:solidFill>
                <a:effectLst/>
                <a:latin typeface="+mn-lt"/>
                <a:ea typeface="+mn-ea"/>
                <a:cs typeface="+mn-cs"/>
              </a:rPr>
              <a:t> (new and growing database of female STEM professionals), sign up to visit a classroom virtually through </a:t>
            </a:r>
            <a:r>
              <a:rPr lang="en-US" sz="1200" b="0" i="0" u="sng" kern="1200" dirty="0" smtClean="0">
                <a:solidFill>
                  <a:schemeClr val="tx1"/>
                </a:solidFill>
                <a:effectLst/>
                <a:latin typeface="+mn-lt"/>
                <a:ea typeface="+mn-ea"/>
                <a:cs typeface="+mn-cs"/>
                <a:hlinkClick r:id="rId17"/>
              </a:rPr>
              <a:t>www.nepris.com</a:t>
            </a:r>
            <a:r>
              <a:rPr lang="en-US" sz="1200" b="0" i="0" kern="1200" dirty="0" smtClean="0">
                <a:solidFill>
                  <a:schemeClr val="tx1"/>
                </a:solidFill>
                <a:effectLst/>
                <a:latin typeface="+mn-lt"/>
                <a:ea typeface="+mn-ea"/>
                <a:cs typeface="+mn-cs"/>
              </a:rPr>
              <a:t>, and check out the STEM mentor resources at </a:t>
            </a:r>
            <a:r>
              <a:rPr lang="en-US" sz="1200" b="0" i="0" u="sng" kern="1200" dirty="0" smtClean="0">
                <a:solidFill>
                  <a:schemeClr val="tx1"/>
                </a:solidFill>
                <a:effectLst/>
                <a:latin typeface="+mn-lt"/>
                <a:ea typeface="+mn-ea"/>
                <a:cs typeface="+mn-cs"/>
                <a:hlinkClick r:id="rId18"/>
              </a:rPr>
              <a:t>http://txgcp.org/stem-role-models-resources/</a:t>
            </a:r>
            <a:r>
              <a:rPr lang="en-US" sz="1200" b="0" i="0" kern="1200" dirty="0" smtClean="0">
                <a:solidFill>
                  <a:schemeClr val="tx1"/>
                </a:solidFill>
                <a:effectLst/>
                <a:latin typeface="+mn-lt"/>
                <a:ea typeface="+mn-ea"/>
                <a:cs typeface="+mn-cs"/>
              </a:rPr>
              <a:t>. And consider being a part of the </a:t>
            </a:r>
            <a:r>
              <a:rPr lang="en-US" sz="1200" b="0" i="0" u="sng" kern="1200" dirty="0" smtClean="0">
                <a:solidFill>
                  <a:schemeClr val="tx1"/>
                </a:solidFill>
                <a:effectLst/>
                <a:latin typeface="+mn-lt"/>
                <a:ea typeface="+mn-ea"/>
                <a:cs typeface="+mn-cs"/>
                <a:hlinkClick r:id="rId19"/>
              </a:rPr>
              <a:t>Million Women Mentors movement</a:t>
            </a:r>
            <a:r>
              <a:rPr lang="en-US" sz="1200" b="0" i="0" kern="1200" dirty="0" smtClean="0">
                <a:solidFill>
                  <a:schemeClr val="tx1"/>
                </a:solidFill>
                <a:effectLst/>
                <a:latin typeface="+mn-lt"/>
                <a:ea typeface="+mn-ea"/>
                <a:cs typeface="+mn-cs"/>
              </a:rPr>
              <a:t> where all STEM mentors/role models (men and women) are encouraged to mentor girls (and all kids) in STEM.</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       Head to </a:t>
            </a:r>
            <a:r>
              <a:rPr lang="en-US" sz="1200" b="0" i="0" u="sng" kern="1200" dirty="0" smtClean="0">
                <a:solidFill>
                  <a:schemeClr val="tx1"/>
                </a:solidFill>
                <a:effectLst/>
                <a:latin typeface="+mn-lt"/>
                <a:ea typeface="+mn-ea"/>
                <a:cs typeface="+mn-cs"/>
                <a:hlinkClick r:id="rId20"/>
              </a:rPr>
              <a:t>www.howtosmile.org</a:t>
            </a:r>
            <a:r>
              <a:rPr lang="en-US" sz="1200" b="0" i="0" kern="1200" dirty="0" smtClean="0">
                <a:solidFill>
                  <a:schemeClr val="tx1"/>
                </a:solidFill>
                <a:effectLst/>
                <a:latin typeface="+mn-lt"/>
                <a:ea typeface="+mn-ea"/>
                <a:cs typeface="+mn-cs"/>
              </a:rPr>
              <a:t> for great hands-on STEM activities or visit </a:t>
            </a:r>
            <a:r>
              <a:rPr lang="en-US" sz="1200" b="0" i="0" u="sng" kern="1200" dirty="0" smtClean="0">
                <a:solidFill>
                  <a:schemeClr val="tx1"/>
                </a:solidFill>
                <a:effectLst/>
                <a:latin typeface="+mn-lt"/>
                <a:ea typeface="+mn-ea"/>
                <a:cs typeface="+mn-cs"/>
                <a:hlinkClick r:id="rId21"/>
              </a:rPr>
              <a:t>http://txgcp.org/k-12-stem-outreach-hands-on-ac/</a:t>
            </a:r>
            <a:r>
              <a:rPr lang="en-US" sz="1200" b="0" i="0" kern="1200" dirty="0" smtClean="0">
                <a:solidFill>
                  <a:schemeClr val="tx1"/>
                </a:solidFill>
                <a:effectLst/>
                <a:latin typeface="+mn-lt"/>
                <a:ea typeface="+mn-ea"/>
                <a:cs typeface="+mn-cs"/>
              </a:rPr>
              <a:t> for our list of favorites.</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       K-12 STEM Outreach Google Groups – you have been added to the group for DFW to get connected to resources, collaborators, funding, etc. - </a:t>
            </a:r>
            <a:r>
              <a:rPr lang="en-US" sz="1200" b="0" i="0" u="sng" kern="1200" dirty="0" smtClean="0">
                <a:solidFill>
                  <a:schemeClr val="tx1"/>
                </a:solidFill>
                <a:effectLst/>
                <a:latin typeface="+mn-lt"/>
                <a:ea typeface="+mn-ea"/>
                <a:cs typeface="+mn-cs"/>
                <a:hlinkClick r:id="rId10"/>
              </a:rPr>
              <a:t>http://txgcp.org/k12-stem-outreach-google-group/</a:t>
            </a:r>
            <a:r>
              <a:rPr lang="en-US" sz="1200" b="0" i="0" kern="1200" dirty="0" smtClean="0">
                <a:solidFill>
                  <a:schemeClr val="tx1"/>
                </a:solidFill>
                <a:effectLst/>
                <a:latin typeface="+mn-lt"/>
                <a:ea typeface="+mn-ea"/>
                <a:cs typeface="+mn-cs"/>
              </a:rPr>
              <a:t>.  If you decide the emails aren’t useful to you, there is easy unsubscribe information at the bottom. Please share with others who may want to be on the list!</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       Watch for the </a:t>
            </a:r>
            <a:r>
              <a:rPr lang="en-US" sz="1200" b="0" i="0" kern="1200" dirty="0" err="1" smtClean="0">
                <a:solidFill>
                  <a:schemeClr val="tx1"/>
                </a:solidFill>
                <a:effectLst/>
                <a:latin typeface="+mn-lt"/>
                <a:ea typeface="+mn-ea"/>
                <a:cs typeface="+mn-cs"/>
              </a:rPr>
              <a:t>TxGCP</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eNewsletter</a:t>
            </a:r>
            <a:r>
              <a:rPr lang="en-US" sz="1200" b="0" i="0" kern="1200" dirty="0" smtClean="0">
                <a:solidFill>
                  <a:schemeClr val="tx1"/>
                </a:solidFill>
                <a:effectLst/>
                <a:latin typeface="+mn-lt"/>
                <a:ea typeface="+mn-ea"/>
                <a:cs typeface="+mn-cs"/>
              </a:rPr>
              <a:t> that goes out monthly (or less) – you will be added to the distribution! Again, there is an easy unsubscribe at the bottom if you end up not interested. Please share with others who may want to receive it!</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       Add your program to the National Girls Collaborative Project (NGCP) Program Directory to gain access to mini-grants and other opportunities - </a:t>
            </a:r>
            <a:r>
              <a:rPr lang="en-US" sz="1200" b="0" i="0" u="sng" kern="1200" dirty="0" smtClean="0">
                <a:solidFill>
                  <a:schemeClr val="tx1"/>
                </a:solidFill>
                <a:effectLst/>
                <a:latin typeface="+mn-lt"/>
                <a:ea typeface="+mn-ea"/>
                <a:cs typeface="+mn-cs"/>
                <a:hlinkClick r:id="rId22"/>
              </a:rPr>
              <a:t>http://txgcp.org/programdirectory/</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 </a:t>
            </a:r>
          </a:p>
          <a:p>
            <a:r>
              <a:rPr lang="en-US" sz="1200" b="0" i="0" kern="1200" smtClean="0">
                <a:solidFill>
                  <a:schemeClr val="tx1"/>
                </a:solidFill>
                <a:effectLst/>
                <a:latin typeface="+mn-lt"/>
                <a:ea typeface="+mn-ea"/>
                <a:cs typeface="+mn-cs"/>
              </a:rPr>
              <a:t>Please let me know if there is anything else I can help with!</a:t>
            </a:r>
          </a:p>
          <a:p>
            <a:endParaRPr lang="en-US" baseline="0" dirty="0" smtClean="0"/>
          </a:p>
        </p:txBody>
      </p:sp>
      <p:sp>
        <p:nvSpPr>
          <p:cNvPr id="4" name="Slide Number Placeholder 3"/>
          <p:cNvSpPr>
            <a:spLocks noGrp="1"/>
          </p:cNvSpPr>
          <p:nvPr>
            <p:ph type="sldNum" sz="quarter" idx="10"/>
          </p:nvPr>
        </p:nvSpPr>
        <p:spPr/>
        <p:txBody>
          <a:bodyPr/>
          <a:lstStyle/>
          <a:p>
            <a:fld id="{AEE78A80-2DE1-4628-92D6-200CD1DACBFB}" type="slidenum">
              <a:rPr lang="en-US" smtClean="0"/>
              <a:pPr/>
              <a:t>34</a:t>
            </a:fld>
            <a:endParaRPr lang="en-US"/>
          </a:p>
        </p:txBody>
      </p:sp>
    </p:spTree>
    <p:extLst>
      <p:ext uri="{BB962C8B-B14F-4D97-AF65-F5344CB8AC3E}">
        <p14:creationId xmlns:p14="http://schemas.microsoft.com/office/powerpoint/2010/main" xmlns="" val="2934665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what Amy thought about scientists before the tour and before interactions with role model scientists.</a:t>
            </a:r>
          </a:p>
          <a:p>
            <a:endParaRPr lang="en-US" baseline="0" dirty="0" smtClean="0"/>
          </a:p>
          <a:p>
            <a:r>
              <a:rPr lang="en-US" baseline="0" dirty="0" smtClean="0"/>
              <a:t>Notice some of the phrases Amy uses and what they may mean:</a:t>
            </a:r>
          </a:p>
          <a:p>
            <a:pPr marL="628650" lvl="1" indent="-171450">
              <a:buFont typeface="Arial" panose="020B0604020202020204" pitchFamily="34" charset="0"/>
              <a:buChar char="•"/>
            </a:pPr>
            <a:r>
              <a:rPr lang="en-US" baseline="0" dirty="0" smtClean="0"/>
              <a:t>“Very dedicated to his work” ---may mean has no social life and just works all the time</a:t>
            </a:r>
          </a:p>
          <a:p>
            <a:pPr marL="628650" lvl="1" indent="-171450">
              <a:buFont typeface="Arial" panose="020B0604020202020204" pitchFamily="34" charset="0"/>
              <a:buChar char="•"/>
            </a:pPr>
            <a:r>
              <a:rPr lang="en-US" baseline="0" dirty="0" smtClean="0"/>
              <a:t>“Crazy, talking always quickly” ---may mean that it’s hard to understand them</a:t>
            </a:r>
          </a:p>
          <a:p>
            <a:pPr marL="628650" lvl="1" indent="-171450">
              <a:buFont typeface="Arial" panose="020B0604020202020204" pitchFamily="34" charset="0"/>
              <a:buChar char="•"/>
            </a:pPr>
            <a:r>
              <a:rPr lang="en-US" baseline="0" dirty="0" smtClean="0"/>
              <a:t>Ask participants if there are any other things that strike them from the description. </a:t>
            </a:r>
            <a:endParaRPr lang="en-US" baseline="0" dirty="0"/>
          </a:p>
          <a:p>
            <a:pPr marL="457200" lvl="1"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DAA4AFA9-E3AE-4724-AD3F-620E564F221E}" type="slidenum">
              <a:rPr lang="en-US" smtClean="0"/>
              <a:pPr/>
              <a:t>4</a:t>
            </a:fld>
            <a:endParaRPr lang="en-US"/>
          </a:p>
        </p:txBody>
      </p:sp>
    </p:spTree>
    <p:extLst>
      <p:ext uri="{BB962C8B-B14F-4D97-AF65-F5344CB8AC3E}">
        <p14:creationId xmlns:p14="http://schemas.microsoft.com/office/powerpoint/2010/main" xmlns="" val="3056640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tour and after interactions with lots of diverse scientists,</a:t>
            </a:r>
            <a:r>
              <a:rPr lang="en-US" baseline="0" dirty="0" smtClean="0"/>
              <a:t> this is what Amy drew and described afterwards. She describes scientists by talking about their personal lives and that they are just like other people. This description of a scientist is much more attainable to Amy – she can probably envision herself in this role now.</a:t>
            </a:r>
            <a:endParaRPr lang="en-US" dirty="0"/>
          </a:p>
        </p:txBody>
      </p:sp>
      <p:sp>
        <p:nvSpPr>
          <p:cNvPr id="4" name="Slide Number Placeholder 3"/>
          <p:cNvSpPr>
            <a:spLocks noGrp="1"/>
          </p:cNvSpPr>
          <p:nvPr>
            <p:ph type="sldNum" sz="quarter" idx="10"/>
          </p:nvPr>
        </p:nvSpPr>
        <p:spPr/>
        <p:txBody>
          <a:bodyPr/>
          <a:lstStyle/>
          <a:p>
            <a:fld id="{DAA4AFA9-E3AE-4724-AD3F-620E564F221E}" type="slidenum">
              <a:rPr lang="en-US" smtClean="0"/>
              <a:pPr/>
              <a:t>5</a:t>
            </a:fld>
            <a:endParaRPr lang="en-US"/>
          </a:p>
        </p:txBody>
      </p:sp>
    </p:spTree>
    <p:extLst>
      <p:ext uri="{BB962C8B-B14F-4D97-AF65-F5344CB8AC3E}">
        <p14:creationId xmlns:p14="http://schemas.microsoft.com/office/powerpoint/2010/main" xmlns="" val="1335089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are even more pictures from</a:t>
            </a:r>
            <a:r>
              <a:rPr lang="en-US" baseline="0" dirty="0" smtClean="0"/>
              <a:t> after the visit. Again, you can see the diversity that kids can see after the visit. They can see that scientists are more like them.</a:t>
            </a:r>
          </a:p>
          <a:p>
            <a:endParaRPr lang="en-US" baseline="0" dirty="0" smtClean="0"/>
          </a:p>
          <a:p>
            <a:r>
              <a:rPr lang="en-US" baseline="0" dirty="0" smtClean="0"/>
              <a:t>There is great power in kids having experiences with STEM role models!</a:t>
            </a:r>
            <a:endParaRPr lang="en-US" dirty="0"/>
          </a:p>
        </p:txBody>
      </p:sp>
      <p:sp>
        <p:nvSpPr>
          <p:cNvPr id="4" name="Slide Number Placeholder 3"/>
          <p:cNvSpPr>
            <a:spLocks noGrp="1"/>
          </p:cNvSpPr>
          <p:nvPr>
            <p:ph type="sldNum" sz="quarter" idx="10"/>
          </p:nvPr>
        </p:nvSpPr>
        <p:spPr/>
        <p:txBody>
          <a:bodyPr/>
          <a:lstStyle/>
          <a:p>
            <a:fld id="{DAA4AFA9-E3AE-4724-AD3F-620E564F221E}" type="slidenum">
              <a:rPr lang="en-US" smtClean="0"/>
              <a:pPr/>
              <a:t>6</a:t>
            </a:fld>
            <a:endParaRPr lang="en-US"/>
          </a:p>
        </p:txBody>
      </p:sp>
    </p:spTree>
    <p:extLst>
      <p:ext uri="{BB962C8B-B14F-4D97-AF65-F5344CB8AC3E}">
        <p14:creationId xmlns:p14="http://schemas.microsoft.com/office/powerpoint/2010/main" xmlns="" val="3177849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it important to train role models? </a:t>
            </a:r>
            <a:r>
              <a:rPr lang="en-US" baseline="0" dirty="0" smtClean="0"/>
              <a:t> </a:t>
            </a:r>
          </a:p>
          <a:p>
            <a:endParaRPr lang="en-US" baseline="0" dirty="0" smtClean="0"/>
          </a:p>
          <a:p>
            <a:pPr marL="171450" indent="-171450">
              <a:buFont typeface="Arial" panose="020B0604020202020204" pitchFamily="34" charset="0"/>
              <a:buChar char="•"/>
            </a:pPr>
            <a:r>
              <a:rPr lang="en-US" baseline="0" dirty="0" smtClean="0"/>
              <a:t>Helps role models feel more comfortable. They aren’t used to working with kids necessarily.</a:t>
            </a:r>
          </a:p>
          <a:p>
            <a:pPr marL="171450" indent="-171450">
              <a:buFont typeface="Arial" panose="020B0604020202020204" pitchFamily="34" charset="0"/>
              <a:buChar char="•"/>
            </a:pPr>
            <a:r>
              <a:rPr lang="en-US" baseline="0" dirty="0" smtClean="0"/>
              <a:t>Helps provide role models with the goals of the interaction and helps them better support the effort (getting kids interested in a certain industry, excited about robotics, interested in a certain university, etc.)</a:t>
            </a:r>
          </a:p>
          <a:p>
            <a:pPr marL="171450" indent="-171450">
              <a:buFont typeface="Arial" panose="020B0604020202020204" pitchFamily="34" charset="0"/>
              <a:buChar char="•"/>
            </a:pPr>
            <a:r>
              <a:rPr lang="en-US" baseline="0" dirty="0" smtClean="0"/>
              <a:t>Can improve the impact by ensuring best practices are used and the right message is sent</a:t>
            </a:r>
            <a:endParaRPr lang="en-US" dirty="0" smtClean="0"/>
          </a:p>
        </p:txBody>
      </p:sp>
      <p:sp>
        <p:nvSpPr>
          <p:cNvPr id="4" name="Slide Number Placeholder 3"/>
          <p:cNvSpPr>
            <a:spLocks noGrp="1"/>
          </p:cNvSpPr>
          <p:nvPr>
            <p:ph type="sldNum" sz="quarter" idx="10"/>
          </p:nvPr>
        </p:nvSpPr>
        <p:spPr/>
        <p:txBody>
          <a:bodyPr/>
          <a:lstStyle/>
          <a:p>
            <a:fld id="{AEE78A80-2DE1-4628-92D6-200CD1DACBFB}" type="slidenum">
              <a:rPr lang="en-US" smtClean="0"/>
              <a:pPr/>
              <a:t>7</a:t>
            </a:fld>
            <a:endParaRPr lang="en-US"/>
          </a:p>
        </p:txBody>
      </p:sp>
    </p:spTree>
    <p:extLst>
      <p:ext uri="{BB962C8B-B14F-4D97-AF65-F5344CB8AC3E}">
        <p14:creationId xmlns:p14="http://schemas.microsoft.com/office/powerpoint/2010/main" xmlns="" val="2678814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dirty="0" smtClean="0"/>
              <a:t>We’re going to start with best practices</a:t>
            </a:r>
            <a:r>
              <a:rPr lang="en-US" baseline="0" dirty="0" smtClean="0"/>
              <a:t> on messaging. The information comes from a couple of great research reports – you are going to get the Cliff Notes version today.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first report is Changing the Conversation: Messages for Improving Public Understanding of Engineering from the National Academy of Engineering. </a:t>
            </a:r>
            <a:endParaRPr lang="en-US" sz="1200" b="1" baseline="0" dirty="0" smtClean="0">
              <a:solidFill>
                <a:schemeClr val="tx1">
                  <a:lumMod val="65000"/>
                  <a:lumOff val="35000"/>
                </a:schemeClr>
              </a:solidFill>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65000"/>
                    <a:lumOff val="35000"/>
                  </a:schemeClr>
                </a:solidFill>
                <a:latin typeface="Arial" panose="020B0604020202020204" pitchFamily="34" charset="0"/>
              </a:rPr>
              <a:t>http://www.nap.edu/catalog.php?record_id=12187 </a:t>
            </a:r>
          </a:p>
          <a:p>
            <a:endParaRPr lang="en-US" dirty="0" smtClean="0"/>
          </a:p>
        </p:txBody>
      </p:sp>
      <p:sp>
        <p:nvSpPr>
          <p:cNvPr id="28676" name="Slide Number Placeholder 3"/>
          <p:cNvSpPr>
            <a:spLocks noGrp="1"/>
          </p:cNvSpPr>
          <p:nvPr>
            <p:ph type="sldNum" sz="quarter" idx="5"/>
          </p:nvPr>
        </p:nvSpPr>
        <p:spPr>
          <a:noFill/>
        </p:spPr>
        <p:txBody>
          <a:bodyPr/>
          <a:lstStyle/>
          <a:p>
            <a:fld id="{2CF09E5B-BC58-452B-B141-3D4C03B8E7C4}" type="slidenum">
              <a:rPr lang="en-US" smtClean="0"/>
              <a:pPr/>
              <a:t>8</a:t>
            </a:fld>
            <a:endParaRPr lang="en-US" dirty="0" smtClean="0"/>
          </a:p>
        </p:txBody>
      </p:sp>
    </p:spTree>
    <p:extLst>
      <p:ext uri="{BB962C8B-B14F-4D97-AF65-F5344CB8AC3E}">
        <p14:creationId xmlns:p14="http://schemas.microsoft.com/office/powerpoint/2010/main" xmlns="" val="2639521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second report is called Why So Few? Women in STEM from the American Association of University Women. </a:t>
            </a:r>
            <a:r>
              <a:rPr lang="en-US" sz="1200" b="1" dirty="0" smtClean="0">
                <a:solidFill>
                  <a:schemeClr val="tx1">
                    <a:lumMod val="65000"/>
                    <a:lumOff val="35000"/>
                  </a:schemeClr>
                </a:solidFill>
                <a:latin typeface="Arial" panose="020B0604020202020204" pitchFamily="34" charset="0"/>
              </a:rPr>
              <a:t>http://www.aauw.org/learn/research/whysofew.cfm</a:t>
            </a:r>
          </a:p>
          <a:p>
            <a:endParaRPr lang="en-US" baseline="0" dirty="0" smtClean="0"/>
          </a:p>
          <a:p>
            <a:r>
              <a:rPr lang="en-US" baseline="0" dirty="0" smtClean="0"/>
              <a:t>And while these reports may have focused on engineering or women, the research applies more broadly to other STEM fields and shares best practices to engage all kids in STEM. The research has also been repeated by organizations such as the Girl Scouts and Intel and the recommendations in messaging and approaches continue to be the same.</a:t>
            </a:r>
            <a:endParaRPr lang="en-US" dirty="0" smtClean="0"/>
          </a:p>
        </p:txBody>
      </p:sp>
      <p:sp>
        <p:nvSpPr>
          <p:cNvPr id="28676" name="Slide Number Placeholder 3"/>
          <p:cNvSpPr>
            <a:spLocks noGrp="1"/>
          </p:cNvSpPr>
          <p:nvPr>
            <p:ph type="sldNum" sz="quarter" idx="5"/>
          </p:nvPr>
        </p:nvSpPr>
        <p:spPr>
          <a:noFill/>
        </p:spPr>
        <p:txBody>
          <a:bodyPr/>
          <a:lstStyle/>
          <a:p>
            <a:fld id="{2CF09E5B-BC58-452B-B141-3D4C03B8E7C4}" type="slidenum">
              <a:rPr lang="en-US" smtClean="0"/>
              <a:pPr/>
              <a:t>9</a:t>
            </a:fld>
            <a:endParaRPr lang="en-US" dirty="0" smtClean="0"/>
          </a:p>
        </p:txBody>
      </p:sp>
    </p:spTree>
    <p:extLst>
      <p:ext uri="{BB962C8B-B14F-4D97-AF65-F5344CB8AC3E}">
        <p14:creationId xmlns:p14="http://schemas.microsoft.com/office/powerpoint/2010/main" xmlns="" val="581143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dobe Gothic Std B" pitchFamily="34" charset="-128"/>
                <a:ea typeface="Adobe Gothic Std B" pitchFamily="34" charset="-12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0B44985-A0C0-4220-8A96-1DABC883F8D7}" type="datetimeFigureOut">
              <a:rPr lang="en-US" smtClean="0"/>
              <a:pPr/>
              <a:t>1/11/2016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578A13-E055-4EC5-ABE1-2EC7244B199C}" type="slidenum">
              <a:rPr lang="en-US" smtClean="0"/>
              <a:pPr/>
              <a:t>‹#›</a:t>
            </a:fld>
            <a:endParaRPr lang="en-US"/>
          </a:p>
        </p:txBody>
      </p:sp>
    </p:spTree>
    <p:extLst>
      <p:ext uri="{BB962C8B-B14F-4D97-AF65-F5344CB8AC3E}">
        <p14:creationId xmlns:p14="http://schemas.microsoft.com/office/powerpoint/2010/main" xmlns="" val="3640080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0B44985-A0C0-4220-8A96-1DABC883F8D7}" type="datetimeFigureOut">
              <a:rPr lang="en-US" smtClean="0"/>
              <a:pPr/>
              <a:t>1/11/2016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578A13-E055-4EC5-ABE1-2EC7244B199C}" type="slidenum">
              <a:rPr lang="en-US" smtClean="0"/>
              <a:pPr/>
              <a:t>‹#›</a:t>
            </a:fld>
            <a:endParaRPr lang="en-US"/>
          </a:p>
        </p:txBody>
      </p:sp>
    </p:spTree>
    <p:extLst>
      <p:ext uri="{BB962C8B-B14F-4D97-AF65-F5344CB8AC3E}">
        <p14:creationId xmlns:p14="http://schemas.microsoft.com/office/powerpoint/2010/main" xmlns="" val="4165137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0B44985-A0C0-4220-8A96-1DABC883F8D7}" type="datetimeFigureOut">
              <a:rPr lang="en-US" smtClean="0"/>
              <a:pPr/>
              <a:t>1/11/2016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578A13-E055-4EC5-ABE1-2EC7244B199C}" type="slidenum">
              <a:rPr lang="en-US" smtClean="0"/>
              <a:pPr/>
              <a:t>‹#›</a:t>
            </a:fld>
            <a:endParaRPr lang="en-US"/>
          </a:p>
        </p:txBody>
      </p:sp>
    </p:spTree>
    <p:extLst>
      <p:ext uri="{BB962C8B-B14F-4D97-AF65-F5344CB8AC3E}">
        <p14:creationId xmlns:p14="http://schemas.microsoft.com/office/powerpoint/2010/main" xmlns="" val="1484866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0B44985-A0C0-4220-8A96-1DABC883F8D7}" type="datetimeFigureOut">
              <a:rPr lang="en-US" smtClean="0"/>
              <a:pPr/>
              <a:t>1/11/2016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578A13-E055-4EC5-ABE1-2EC7244B199C}" type="slidenum">
              <a:rPr lang="en-US" smtClean="0"/>
              <a:pPr/>
              <a:t>‹#›</a:t>
            </a:fld>
            <a:endParaRPr lang="en-US"/>
          </a:p>
        </p:txBody>
      </p:sp>
    </p:spTree>
    <p:extLst>
      <p:ext uri="{BB962C8B-B14F-4D97-AF65-F5344CB8AC3E}">
        <p14:creationId xmlns:p14="http://schemas.microsoft.com/office/powerpoint/2010/main" xmlns="" val="23423018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0B44985-A0C0-4220-8A96-1DABC883F8D7}" type="datetimeFigureOut">
              <a:rPr lang="en-US" smtClean="0"/>
              <a:pPr/>
              <a:t>1/11/2016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578A13-E055-4EC5-ABE1-2EC7244B199C}" type="slidenum">
              <a:rPr lang="en-US" smtClean="0"/>
              <a:pPr/>
              <a:t>‹#›</a:t>
            </a:fld>
            <a:endParaRPr lang="en-US"/>
          </a:p>
        </p:txBody>
      </p:sp>
    </p:spTree>
    <p:extLst>
      <p:ext uri="{BB962C8B-B14F-4D97-AF65-F5344CB8AC3E}">
        <p14:creationId xmlns:p14="http://schemas.microsoft.com/office/powerpoint/2010/main" xmlns="" val="1234257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0B44985-A0C0-4220-8A96-1DABC883F8D7}" type="datetimeFigureOut">
              <a:rPr lang="en-US" smtClean="0"/>
              <a:pPr/>
              <a:t>1/11/2016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3578A13-E055-4EC5-ABE1-2EC7244B199C}" type="slidenum">
              <a:rPr lang="en-US" smtClean="0"/>
              <a:pPr/>
              <a:t>‹#›</a:t>
            </a:fld>
            <a:endParaRPr lang="en-US"/>
          </a:p>
        </p:txBody>
      </p:sp>
    </p:spTree>
    <p:extLst>
      <p:ext uri="{BB962C8B-B14F-4D97-AF65-F5344CB8AC3E}">
        <p14:creationId xmlns:p14="http://schemas.microsoft.com/office/powerpoint/2010/main" xmlns="" val="16258156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0B44985-A0C0-4220-8A96-1DABC883F8D7}" type="datetimeFigureOut">
              <a:rPr lang="en-US" smtClean="0"/>
              <a:pPr/>
              <a:t>1/11/2016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3578A13-E055-4EC5-ABE1-2EC7244B199C}" type="slidenum">
              <a:rPr lang="en-US" smtClean="0"/>
              <a:pPr/>
              <a:t>‹#›</a:t>
            </a:fld>
            <a:endParaRPr lang="en-US"/>
          </a:p>
        </p:txBody>
      </p:sp>
    </p:spTree>
    <p:extLst>
      <p:ext uri="{BB962C8B-B14F-4D97-AF65-F5344CB8AC3E}">
        <p14:creationId xmlns:p14="http://schemas.microsoft.com/office/powerpoint/2010/main" xmlns="" val="2564460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0B44985-A0C0-4220-8A96-1DABC883F8D7}" type="datetimeFigureOut">
              <a:rPr lang="en-US" smtClean="0"/>
              <a:pPr/>
              <a:t>1/11/2016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3578A13-E055-4EC5-ABE1-2EC7244B199C}" type="slidenum">
              <a:rPr lang="en-US" smtClean="0"/>
              <a:pPr/>
              <a:t>‹#›</a:t>
            </a:fld>
            <a:endParaRPr lang="en-US"/>
          </a:p>
        </p:txBody>
      </p:sp>
    </p:spTree>
    <p:extLst>
      <p:ext uri="{BB962C8B-B14F-4D97-AF65-F5344CB8AC3E}">
        <p14:creationId xmlns:p14="http://schemas.microsoft.com/office/powerpoint/2010/main" xmlns="" val="503326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0B44985-A0C0-4220-8A96-1DABC883F8D7}" type="datetimeFigureOut">
              <a:rPr lang="en-US" smtClean="0"/>
              <a:pPr/>
              <a:t>1/11/2016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3578A13-E055-4EC5-ABE1-2EC7244B199C}" type="slidenum">
              <a:rPr lang="en-US" smtClean="0"/>
              <a:pPr/>
              <a:t>‹#›</a:t>
            </a:fld>
            <a:endParaRPr lang="en-US"/>
          </a:p>
        </p:txBody>
      </p:sp>
    </p:spTree>
    <p:extLst>
      <p:ext uri="{BB962C8B-B14F-4D97-AF65-F5344CB8AC3E}">
        <p14:creationId xmlns:p14="http://schemas.microsoft.com/office/powerpoint/2010/main" xmlns="" val="3329070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0B44985-A0C0-4220-8A96-1DABC883F8D7}" type="datetimeFigureOut">
              <a:rPr lang="en-US" smtClean="0"/>
              <a:pPr/>
              <a:t>1/11/2016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3578A13-E055-4EC5-ABE1-2EC7244B199C}" type="slidenum">
              <a:rPr lang="en-US" smtClean="0"/>
              <a:pPr/>
              <a:t>‹#›</a:t>
            </a:fld>
            <a:endParaRPr lang="en-US"/>
          </a:p>
        </p:txBody>
      </p:sp>
    </p:spTree>
    <p:extLst>
      <p:ext uri="{BB962C8B-B14F-4D97-AF65-F5344CB8AC3E}">
        <p14:creationId xmlns:p14="http://schemas.microsoft.com/office/powerpoint/2010/main" xmlns="" val="3301431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0B44985-A0C0-4220-8A96-1DABC883F8D7}" type="datetimeFigureOut">
              <a:rPr lang="en-US" smtClean="0"/>
              <a:pPr/>
              <a:t>1/11/2016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3578A13-E055-4EC5-ABE1-2EC7244B199C}" type="slidenum">
              <a:rPr lang="en-US" smtClean="0"/>
              <a:pPr/>
              <a:t>‹#›</a:t>
            </a:fld>
            <a:endParaRPr lang="en-US"/>
          </a:p>
        </p:txBody>
      </p:sp>
    </p:spTree>
    <p:extLst>
      <p:ext uri="{BB962C8B-B14F-4D97-AF65-F5344CB8AC3E}">
        <p14:creationId xmlns:p14="http://schemas.microsoft.com/office/powerpoint/2010/main" xmlns="" val="118799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8372234" y="5867400"/>
            <a:ext cx="780947" cy="1000711"/>
          </a:xfrm>
          <a:prstGeom prst="rect">
            <a:avLst/>
          </a:prstGeom>
        </p:spPr>
      </p:pic>
      <p:pic>
        <p:nvPicPr>
          <p:cNvPr id="7" name="Picture 10" descr="logo_TxGCP.gif"/>
          <p:cNvPicPr>
            <a:picLocks noChangeAspect="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2667000" y="5897109"/>
            <a:ext cx="1447800" cy="9608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0"/>
          <p:cNvSpPr/>
          <p:nvPr userDrawn="1"/>
        </p:nvSpPr>
        <p:spPr>
          <a:xfrm>
            <a:off x="0" y="0"/>
            <a:ext cx="9144000" cy="5867400"/>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path path="circle">
              <a:fillToRect l="100000" b="100000"/>
            </a:path>
            <a:tileRect t="-100000" r="-100000"/>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0" y="5867400"/>
            <a:ext cx="2552156" cy="964400"/>
          </a:xfrm>
          <a:prstGeom prst="rect">
            <a:avLst/>
          </a:prstGeom>
        </p:spPr>
      </p:pic>
      <p:pic>
        <p:nvPicPr>
          <p:cNvPr id="12" name="Picture 11" descr="\\Tb-server\techbridge\Marketing\Marketing 2012\mail_signature_large_tag.gif"/>
          <p:cNvPicPr/>
          <p:nvPr userDrawn="1"/>
        </p:nvPicPr>
        <p:blipFill>
          <a:blip r:embed="rId16" cstate="print">
            <a:extLst>
              <a:ext uri="{28A0092B-C50C-407E-A947-70E740481C1C}">
                <a14:useLocalDpi xmlns:a14="http://schemas.microsoft.com/office/drawing/2010/main" xmlns="" val="0"/>
              </a:ext>
            </a:extLst>
          </a:blip>
          <a:srcRect/>
          <a:stretch>
            <a:fillRect/>
          </a:stretch>
        </p:blipFill>
        <p:spPr bwMode="auto">
          <a:xfrm>
            <a:off x="6210300" y="5963837"/>
            <a:ext cx="2095500" cy="849796"/>
          </a:xfrm>
          <a:prstGeom prst="rect">
            <a:avLst/>
          </a:prstGeom>
          <a:noFill/>
          <a:ln>
            <a:noFill/>
          </a:ln>
        </p:spPr>
      </p:pic>
      <p:pic>
        <p:nvPicPr>
          <p:cNvPr id="9" name="Picture 8" descr="TechTitans_PMS.jpg"/>
          <p:cNvPicPr>
            <a:picLocks noChangeAspect="1"/>
          </p:cNvPicPr>
          <p:nvPr userDrawn="1"/>
        </p:nvPicPr>
        <p:blipFill>
          <a:blip r:embed="rId17" cstate="print"/>
          <a:stretch>
            <a:fillRect/>
          </a:stretch>
        </p:blipFill>
        <p:spPr>
          <a:xfrm>
            <a:off x="4267200" y="6019800"/>
            <a:ext cx="1722290" cy="609600"/>
          </a:xfrm>
          <a:prstGeom prst="rect">
            <a:avLst/>
          </a:prstGeom>
        </p:spPr>
      </p:pic>
    </p:spTree>
    <p:extLst>
      <p:ext uri="{BB962C8B-B14F-4D97-AF65-F5344CB8AC3E}">
        <p14:creationId xmlns:p14="http://schemas.microsoft.com/office/powerpoint/2010/main" xmlns="" val="2129142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Adobe Gothic Std B" pitchFamily="34" charset="-128"/>
          <a:ea typeface="Adobe Gothic Std B" pitchFamily="34" charset="-128"/>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dobe Gothic Std B" pitchFamily="34" charset="-128"/>
          <a:ea typeface="Adobe Gothic Std B" pitchFamily="34" charset="-128"/>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dobe Gothic Std B" pitchFamily="34" charset="-128"/>
          <a:ea typeface="Adobe Gothic Std B" pitchFamily="34" charset="-128"/>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dobe Gothic Std B" pitchFamily="34" charset="-128"/>
          <a:ea typeface="Adobe Gothic Std B" pitchFamily="34" charset="-128"/>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dobe Gothic Std B" pitchFamily="34" charset="-128"/>
          <a:ea typeface="Adobe Gothic Std B" pitchFamily="34" charset="-128"/>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dobe Gothic Std B" pitchFamily="34" charset="-128"/>
          <a:ea typeface="Adobe Gothic Std B"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utsvt.ece.utexas.edu/photos/albums/ASC%202010%20Jeff%20Grimes/P1010574.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howtosmile.org/"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middleweb.com/24879/six-quick-tips-for-sudden-stem-teachers/"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ed.fnal.gov/projects/scientists/index.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gif"/><Relationship Id="rId5" Type="http://schemas.openxmlformats.org/officeDocument/2006/relationships/image" Target="../media/image7.png"/><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52600"/>
            <a:ext cx="9144000" cy="1470025"/>
          </a:xfrm>
        </p:spPr>
        <p:txBody>
          <a:bodyPr>
            <a:noAutofit/>
          </a:bodyPr>
          <a:lstStyle/>
          <a:p>
            <a:r>
              <a:rPr lang="en-US" sz="6600" dirty="0" smtClean="0">
                <a:latin typeface="Arial" panose="020B0604020202020204" pitchFamily="34" charset="0"/>
              </a:rPr>
              <a:t>Role Models Matter:</a:t>
            </a:r>
            <a:r>
              <a:rPr lang="en-US" sz="4800" dirty="0" smtClean="0">
                <a:latin typeface="Arial" panose="020B0604020202020204" pitchFamily="34" charset="0"/>
              </a:rPr>
              <a:t/>
            </a:r>
            <a:br>
              <a:rPr lang="en-US" sz="4800" dirty="0" smtClean="0">
                <a:latin typeface="Arial" panose="020B0604020202020204" pitchFamily="34" charset="0"/>
              </a:rPr>
            </a:br>
            <a:r>
              <a:rPr lang="en-US" sz="3600" dirty="0" smtClean="0">
                <a:latin typeface="Arial" panose="020B0604020202020204" pitchFamily="34" charset="0"/>
              </a:rPr>
              <a:t>Engaging </a:t>
            </a:r>
            <a:r>
              <a:rPr lang="en-US" sz="3600" dirty="0">
                <a:latin typeface="Arial" panose="020B0604020202020204" pitchFamily="34" charset="0"/>
              </a:rPr>
              <a:t>Girls (and All Kids) in STEM</a:t>
            </a:r>
            <a:r>
              <a:rPr lang="en-US" sz="4800" dirty="0">
                <a:latin typeface="Arial" panose="020B0604020202020204" pitchFamily="34" charset="0"/>
              </a:rPr>
              <a:t/>
            </a:r>
            <a:br>
              <a:rPr lang="en-US" sz="4800" dirty="0">
                <a:latin typeface="Arial" panose="020B0604020202020204" pitchFamily="34" charset="0"/>
              </a:rPr>
            </a:br>
            <a:endParaRPr lang="en-US" sz="4600" dirty="0">
              <a:latin typeface="Arial" panose="020B0604020202020204" pitchFamily="34" charset="0"/>
            </a:endParaRPr>
          </a:p>
        </p:txBody>
      </p:sp>
      <p:sp>
        <p:nvSpPr>
          <p:cNvPr id="3" name="Subtitle 2"/>
          <p:cNvSpPr>
            <a:spLocks noGrp="1"/>
          </p:cNvSpPr>
          <p:nvPr>
            <p:ph type="subTitle" idx="1"/>
          </p:nvPr>
        </p:nvSpPr>
        <p:spPr>
          <a:xfrm>
            <a:off x="0" y="3429000"/>
            <a:ext cx="9144000" cy="1828800"/>
          </a:xfrm>
        </p:spPr>
        <p:txBody>
          <a:bodyPr>
            <a:normAutofit/>
          </a:bodyPr>
          <a:lstStyle/>
          <a:p>
            <a:endParaRPr lang="en-US" sz="2800" b="1" dirty="0" smtClean="0">
              <a:solidFill>
                <a:srgbClr val="0070C0"/>
              </a:solidFill>
              <a:latin typeface="Arial" panose="020B0604020202020204" pitchFamily="34" charset="0"/>
            </a:endParaRPr>
          </a:p>
          <a:p>
            <a:r>
              <a:rPr lang="en-US" sz="3100" b="1" dirty="0" smtClean="0">
                <a:solidFill>
                  <a:schemeClr val="bg1">
                    <a:lumMod val="50000"/>
                  </a:schemeClr>
                </a:solidFill>
                <a:latin typeface="Arial" panose="020B0604020202020204" pitchFamily="34" charset="0"/>
              </a:rPr>
              <a:t>September 2015</a:t>
            </a:r>
          </a:p>
          <a:p>
            <a:r>
              <a:rPr lang="en-US" sz="3100" b="1" dirty="0" smtClean="0">
                <a:solidFill>
                  <a:schemeClr val="bg1">
                    <a:lumMod val="50000"/>
                  </a:schemeClr>
                </a:solidFill>
                <a:latin typeface="Arial" panose="020B0604020202020204" pitchFamily="34" charset="0"/>
              </a:rPr>
              <a:t>Revision A</a:t>
            </a:r>
          </a:p>
        </p:txBody>
      </p:sp>
    </p:spTree>
    <p:extLst>
      <p:ext uri="{BB962C8B-B14F-4D97-AF65-F5344CB8AC3E}">
        <p14:creationId xmlns:p14="http://schemas.microsoft.com/office/powerpoint/2010/main" xmlns="" val="1980085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274638"/>
            <a:ext cx="9144000" cy="1143000"/>
          </a:xfrm>
        </p:spPr>
        <p:txBody>
          <a:bodyPr>
            <a:normAutofit fontScale="90000"/>
          </a:bodyPr>
          <a:lstStyle/>
          <a:p>
            <a:r>
              <a:rPr lang="en-US" sz="3900" spc="-150" dirty="0" smtClean="0">
                <a:latin typeface="Arial" panose="020B0604020202020204" pitchFamily="34" charset="0"/>
              </a:rPr>
              <a:t>Engineering Messages Recommendations</a:t>
            </a:r>
            <a:endParaRPr lang="en-US" sz="3900" dirty="0" smtClean="0">
              <a:latin typeface="Arial" panose="020B0604020202020204" pitchFamily="34" charset="0"/>
            </a:endParaRPr>
          </a:p>
        </p:txBody>
      </p:sp>
      <p:sp>
        <p:nvSpPr>
          <p:cNvPr id="20483" name="Content Placeholder 2"/>
          <p:cNvSpPr>
            <a:spLocks noGrp="1"/>
          </p:cNvSpPr>
          <p:nvPr>
            <p:ph idx="1"/>
          </p:nvPr>
        </p:nvSpPr>
        <p:spPr>
          <a:xfrm>
            <a:off x="228600" y="1600200"/>
            <a:ext cx="8686800" cy="3810000"/>
          </a:xfrm>
        </p:spPr>
        <p:txBody>
          <a:bodyPr>
            <a:noAutofit/>
          </a:bodyPr>
          <a:lstStyle/>
          <a:p>
            <a:pPr>
              <a:spcAft>
                <a:spcPts val="1200"/>
              </a:spcAft>
            </a:pPr>
            <a:r>
              <a:rPr lang="en-US" dirty="0" smtClean="0">
                <a:latin typeface="Arial" panose="020B0604020202020204" pitchFamily="34" charset="0"/>
              </a:rPr>
              <a:t>Describe engineering: </a:t>
            </a:r>
            <a:r>
              <a:rPr lang="en-US" b="1" dirty="0" smtClean="0">
                <a:solidFill>
                  <a:srgbClr val="C00000"/>
                </a:solidFill>
                <a:latin typeface="Arial" panose="020B0604020202020204" pitchFamily="34" charset="0"/>
              </a:rPr>
              <a:t>discovery, design, imagination, innovation, contribution</a:t>
            </a:r>
          </a:p>
          <a:p>
            <a:pPr>
              <a:spcAft>
                <a:spcPts val="1200"/>
              </a:spcAft>
            </a:pPr>
            <a:r>
              <a:rPr lang="en-US" dirty="0">
                <a:latin typeface="Arial" panose="020B0604020202020204" pitchFamily="34" charset="0"/>
              </a:rPr>
              <a:t>Describe engineers: </a:t>
            </a:r>
            <a:r>
              <a:rPr lang="en-US" b="1" dirty="0">
                <a:solidFill>
                  <a:srgbClr val="000099"/>
                </a:solidFill>
                <a:latin typeface="Arial" panose="020B0604020202020204" pitchFamily="34" charset="0"/>
              </a:rPr>
              <a:t>creative problem solvers</a:t>
            </a:r>
            <a:r>
              <a:rPr lang="en-US" dirty="0">
                <a:latin typeface="Arial" panose="020B0604020202020204" pitchFamily="34" charset="0"/>
              </a:rPr>
              <a:t>, </a:t>
            </a:r>
            <a:r>
              <a:rPr lang="en-US" b="1" dirty="0">
                <a:solidFill>
                  <a:srgbClr val="006600"/>
                </a:solidFill>
                <a:latin typeface="Arial" panose="020B0604020202020204" pitchFamily="34" charset="0"/>
              </a:rPr>
              <a:t>essential to health, happiness and safety, </a:t>
            </a:r>
            <a:r>
              <a:rPr lang="en-US" b="1" dirty="0">
                <a:solidFill>
                  <a:srgbClr val="7030A0"/>
                </a:solidFill>
                <a:latin typeface="Arial" panose="020B0604020202020204" pitchFamily="34" charset="0"/>
              </a:rPr>
              <a:t>shape the future</a:t>
            </a:r>
          </a:p>
          <a:p>
            <a:pPr>
              <a:spcAft>
                <a:spcPts val="1200"/>
              </a:spcAft>
            </a:pPr>
            <a:r>
              <a:rPr lang="en-US" dirty="0" smtClean="0">
                <a:latin typeface="Arial" panose="020B0604020202020204" pitchFamily="34" charset="0"/>
              </a:rPr>
              <a:t>Use </a:t>
            </a:r>
            <a:r>
              <a:rPr lang="en-US" dirty="0">
                <a:latin typeface="Arial" panose="020B0604020202020204" pitchFamily="34" charset="0"/>
              </a:rPr>
              <a:t>the word </a:t>
            </a:r>
            <a:r>
              <a:rPr lang="en-US" b="1" dirty="0">
                <a:solidFill>
                  <a:srgbClr val="C00000"/>
                </a:solidFill>
                <a:latin typeface="Arial" panose="020B0604020202020204" pitchFamily="34" charset="0"/>
              </a:rPr>
              <a:t>create</a:t>
            </a:r>
            <a:r>
              <a:rPr lang="en-US" dirty="0">
                <a:latin typeface="Arial" panose="020B0604020202020204" pitchFamily="34" charset="0"/>
              </a:rPr>
              <a:t>, not </a:t>
            </a:r>
            <a:r>
              <a:rPr lang="en-US" dirty="0" smtClean="0">
                <a:latin typeface="Arial" panose="020B0604020202020204" pitchFamily="34" charset="0"/>
              </a:rPr>
              <a:t>build</a:t>
            </a:r>
            <a:endParaRPr lang="en-US" dirty="0">
              <a:latin typeface="Arial" panose="020B0604020202020204" pitchFamily="34" charset="0"/>
            </a:endParaRPr>
          </a:p>
        </p:txBody>
      </p:sp>
      <p:sp>
        <p:nvSpPr>
          <p:cNvPr id="4" name="Rectangle 3"/>
          <p:cNvSpPr/>
          <p:nvPr/>
        </p:nvSpPr>
        <p:spPr>
          <a:xfrm>
            <a:off x="2267590" y="132169"/>
            <a:ext cx="1636987" cy="461665"/>
          </a:xfrm>
          <a:prstGeom prst="rect">
            <a:avLst/>
          </a:prstGeom>
        </p:spPr>
        <p:txBody>
          <a:bodyPr wrap="none">
            <a:spAutoFit/>
          </a:bodyPr>
          <a:lstStyle/>
          <a:p>
            <a:r>
              <a:rPr lang="en-US" sz="2400" i="1" dirty="0" smtClean="0">
                <a:solidFill>
                  <a:srgbClr val="FF0000"/>
                </a:solidFill>
              </a:rPr>
              <a:t>(or STEM)</a:t>
            </a:r>
            <a:endParaRPr lang="en-US" sz="2400" dirty="0"/>
          </a:p>
        </p:txBody>
      </p:sp>
      <p:sp>
        <p:nvSpPr>
          <p:cNvPr id="5" name="Rectangle 4"/>
          <p:cNvSpPr/>
          <p:nvPr/>
        </p:nvSpPr>
        <p:spPr>
          <a:xfrm>
            <a:off x="2571880" y="388550"/>
            <a:ext cx="394660" cy="523220"/>
          </a:xfrm>
          <a:prstGeom prst="rect">
            <a:avLst/>
          </a:prstGeom>
        </p:spPr>
        <p:txBody>
          <a:bodyPr wrap="none">
            <a:spAutoFit/>
          </a:bodyPr>
          <a:lstStyle/>
          <a:p>
            <a:r>
              <a:rPr lang="en-US" sz="2800" i="1" dirty="0" smtClean="0">
                <a:solidFill>
                  <a:srgbClr val="FF0000"/>
                </a:solidFill>
              </a:rPr>
              <a:t>^</a:t>
            </a:r>
            <a:endParaRPr lang="en-US" dirty="0"/>
          </a:p>
        </p:txBody>
      </p:sp>
      <p:pic>
        <p:nvPicPr>
          <p:cNvPr id="8" name="Picture 3" descr="\\file.engr.utexas.edu\coe\DOE\WEP\Photos\Introduce a Girl to Engineering\2008\6th-8th ITE\Picture 055.jpg"/>
          <p:cNvPicPr>
            <a:picLocks noChangeAspect="1" noChangeArrowheads="1"/>
          </p:cNvPicPr>
          <p:nvPr/>
        </p:nvPicPr>
        <p:blipFill>
          <a:blip r:embed="rId3" cstate="print"/>
          <a:srcRect/>
          <a:stretch>
            <a:fillRect/>
          </a:stretch>
        </p:blipFill>
        <p:spPr bwMode="auto">
          <a:xfrm>
            <a:off x="6498895" y="4016921"/>
            <a:ext cx="2264105" cy="1698079"/>
          </a:xfrm>
          <a:prstGeom prst="trapezoid">
            <a:avLst>
              <a:gd name="adj" fmla="val 13741"/>
            </a:avLst>
          </a:prstGeom>
          <a:ln>
            <a:noFill/>
          </a:ln>
          <a:effectLst>
            <a:softEdge rad="112500"/>
          </a:effectLst>
        </p:spPr>
      </p:pic>
    </p:spTree>
    <p:extLst>
      <p:ext uri="{BB962C8B-B14F-4D97-AF65-F5344CB8AC3E}">
        <p14:creationId xmlns:p14="http://schemas.microsoft.com/office/powerpoint/2010/main" xmlns="" val="3273046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274638"/>
            <a:ext cx="9144000" cy="1143000"/>
          </a:xfrm>
        </p:spPr>
        <p:txBody>
          <a:bodyPr>
            <a:normAutofit fontScale="90000"/>
          </a:bodyPr>
          <a:lstStyle/>
          <a:p>
            <a:r>
              <a:rPr lang="en-US" sz="3900" spc="-150" dirty="0" smtClean="0">
                <a:latin typeface="Arial" panose="020B0604020202020204" pitchFamily="34" charset="0"/>
              </a:rPr>
              <a:t>Engineering Messages Recommendations</a:t>
            </a:r>
          </a:p>
        </p:txBody>
      </p:sp>
      <p:sp>
        <p:nvSpPr>
          <p:cNvPr id="3" name="Content Placeholder 2"/>
          <p:cNvSpPr>
            <a:spLocks noGrp="1"/>
          </p:cNvSpPr>
          <p:nvPr>
            <p:ph idx="1"/>
          </p:nvPr>
        </p:nvSpPr>
        <p:spPr>
          <a:xfrm>
            <a:off x="304800" y="1447800"/>
            <a:ext cx="8686800" cy="4038600"/>
          </a:xfrm>
        </p:spPr>
        <p:txBody>
          <a:bodyPr>
            <a:normAutofit/>
          </a:bodyPr>
          <a:lstStyle/>
          <a:p>
            <a:pPr>
              <a:defRPr/>
            </a:pPr>
            <a:r>
              <a:rPr lang="en-US" dirty="0" smtClean="0">
                <a:latin typeface="Arial" panose="020B0604020202020204" pitchFamily="34" charset="0"/>
              </a:rPr>
              <a:t>Stop reinforcing images of  nerdy &amp; boring</a:t>
            </a:r>
          </a:p>
          <a:p>
            <a:pPr>
              <a:defRPr/>
            </a:pPr>
            <a:r>
              <a:rPr lang="en-US" dirty="0" smtClean="0">
                <a:latin typeface="Arial" panose="020B0604020202020204" pitchFamily="34" charset="0"/>
              </a:rPr>
              <a:t>Stop focusing on math and science as the needed inputs and instead focus on:</a:t>
            </a:r>
          </a:p>
          <a:p>
            <a:pPr lvl="1">
              <a:defRPr/>
            </a:pPr>
            <a:r>
              <a:rPr lang="en-US" b="1" dirty="0" smtClean="0">
                <a:solidFill>
                  <a:srgbClr val="660066"/>
                </a:solidFill>
                <a:latin typeface="Arial" panose="020B0604020202020204" pitchFamily="34" charset="0"/>
              </a:rPr>
              <a:t>Outputs</a:t>
            </a:r>
          </a:p>
          <a:p>
            <a:pPr lvl="1">
              <a:defRPr/>
            </a:pPr>
            <a:r>
              <a:rPr lang="en-US" b="1" dirty="0" smtClean="0">
                <a:solidFill>
                  <a:schemeClr val="accent6"/>
                </a:solidFill>
                <a:latin typeface="Arial" panose="020B0604020202020204" pitchFamily="34" charset="0"/>
              </a:rPr>
              <a:t>Career opportunities</a:t>
            </a:r>
          </a:p>
          <a:p>
            <a:pPr lvl="1">
              <a:defRPr/>
            </a:pPr>
            <a:r>
              <a:rPr lang="en-US" b="1" dirty="0" smtClean="0">
                <a:solidFill>
                  <a:srgbClr val="006600"/>
                </a:solidFill>
                <a:latin typeface="Arial" panose="020B0604020202020204" pitchFamily="34" charset="0"/>
              </a:rPr>
              <a:t>Making a difference in 				         the world</a:t>
            </a:r>
            <a:endParaRPr lang="en-US" sz="3200" dirty="0" smtClean="0">
              <a:latin typeface="Arial" panose="020B0604020202020204" pitchFamily="34" charset="0"/>
            </a:endParaRPr>
          </a:p>
          <a:p>
            <a:pPr>
              <a:defRPr/>
            </a:pPr>
            <a:endParaRPr lang="en-US" sz="3600" dirty="0">
              <a:latin typeface="Arial" panose="020B0604020202020204" pitchFamily="34" charset="0"/>
            </a:endParaRPr>
          </a:p>
        </p:txBody>
      </p:sp>
      <p:pic>
        <p:nvPicPr>
          <p:cNvPr id="19460" name="Picture 4" descr="\\file.engr.utexas.edu\coe\DOE\WEP\Photos\01-Photos_By_Theme\Activities - College Students\ACES FIG 3.jpg"/>
          <p:cNvPicPr>
            <a:picLocks noChangeAspect="1" noChangeArrowheads="1"/>
          </p:cNvPicPr>
          <p:nvPr/>
        </p:nvPicPr>
        <p:blipFill>
          <a:blip r:embed="rId3" cstate="print"/>
          <a:srcRect/>
          <a:stretch>
            <a:fillRect/>
          </a:stretch>
        </p:blipFill>
        <p:spPr bwMode="auto">
          <a:xfrm>
            <a:off x="5562600" y="3200400"/>
            <a:ext cx="3276600" cy="2457450"/>
          </a:xfrm>
          <a:prstGeom prst="round2DiagRect">
            <a:avLst/>
          </a:prstGeom>
          <a:ln>
            <a:noFill/>
          </a:ln>
          <a:effectLst>
            <a:softEdge rad="112500"/>
          </a:effectLst>
        </p:spPr>
      </p:pic>
      <p:sp>
        <p:nvSpPr>
          <p:cNvPr id="7" name="Rectangle 6"/>
          <p:cNvSpPr/>
          <p:nvPr/>
        </p:nvSpPr>
        <p:spPr>
          <a:xfrm>
            <a:off x="2267590" y="132169"/>
            <a:ext cx="1636987" cy="461665"/>
          </a:xfrm>
          <a:prstGeom prst="rect">
            <a:avLst/>
          </a:prstGeom>
        </p:spPr>
        <p:txBody>
          <a:bodyPr wrap="none">
            <a:spAutoFit/>
          </a:bodyPr>
          <a:lstStyle/>
          <a:p>
            <a:r>
              <a:rPr lang="en-US" sz="2400" i="1" dirty="0" smtClean="0">
                <a:solidFill>
                  <a:srgbClr val="FF0000"/>
                </a:solidFill>
              </a:rPr>
              <a:t>(or STEM)</a:t>
            </a:r>
            <a:endParaRPr lang="en-US" sz="2400" dirty="0"/>
          </a:p>
        </p:txBody>
      </p:sp>
      <p:sp>
        <p:nvSpPr>
          <p:cNvPr id="8" name="Rectangle 7"/>
          <p:cNvSpPr/>
          <p:nvPr/>
        </p:nvSpPr>
        <p:spPr>
          <a:xfrm>
            <a:off x="2571880" y="388550"/>
            <a:ext cx="394660" cy="523220"/>
          </a:xfrm>
          <a:prstGeom prst="rect">
            <a:avLst/>
          </a:prstGeom>
        </p:spPr>
        <p:txBody>
          <a:bodyPr wrap="none">
            <a:spAutoFit/>
          </a:bodyPr>
          <a:lstStyle/>
          <a:p>
            <a:r>
              <a:rPr lang="en-US" sz="2800" i="1" dirty="0" smtClean="0">
                <a:solidFill>
                  <a:srgbClr val="FF0000"/>
                </a:solidFill>
              </a:rPr>
              <a:t>^</a:t>
            </a:r>
            <a:endParaRPr lang="en-US" dirty="0"/>
          </a:p>
        </p:txBody>
      </p:sp>
    </p:spTree>
    <p:extLst>
      <p:ext uri="{BB962C8B-B14F-4D97-AF65-F5344CB8AC3E}">
        <p14:creationId xmlns:p14="http://schemas.microsoft.com/office/powerpoint/2010/main" xmlns="" val="1346163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274638"/>
            <a:ext cx="9144000" cy="1143000"/>
          </a:xfrm>
        </p:spPr>
        <p:txBody>
          <a:bodyPr>
            <a:normAutofit fontScale="90000"/>
          </a:bodyPr>
          <a:lstStyle/>
          <a:p>
            <a:r>
              <a:rPr lang="en-US" sz="3900" spc="-150" dirty="0" smtClean="0">
                <a:latin typeface="Arial" panose="020B0604020202020204" pitchFamily="34" charset="0"/>
              </a:rPr>
              <a:t>Engineering Messages Recommendations</a:t>
            </a:r>
            <a:endParaRPr lang="en-US" sz="3900" dirty="0" smtClean="0">
              <a:latin typeface="Arial" panose="020B0604020202020204" pitchFamily="34" charset="0"/>
            </a:endParaRPr>
          </a:p>
        </p:txBody>
      </p:sp>
      <p:sp>
        <p:nvSpPr>
          <p:cNvPr id="20483" name="Content Placeholder 2"/>
          <p:cNvSpPr>
            <a:spLocks noGrp="1"/>
          </p:cNvSpPr>
          <p:nvPr>
            <p:ph idx="1"/>
          </p:nvPr>
        </p:nvSpPr>
        <p:spPr>
          <a:xfrm>
            <a:off x="457200" y="1447800"/>
            <a:ext cx="7239000" cy="3962400"/>
          </a:xfrm>
        </p:spPr>
        <p:txBody>
          <a:bodyPr>
            <a:noAutofit/>
          </a:bodyPr>
          <a:lstStyle/>
          <a:p>
            <a:pPr marL="0" indent="0">
              <a:buNone/>
            </a:pPr>
            <a:r>
              <a:rPr lang="en-US" dirty="0">
                <a:latin typeface="Arial" panose="020B0604020202020204" pitchFamily="34" charset="0"/>
              </a:rPr>
              <a:t>Use </a:t>
            </a:r>
            <a:r>
              <a:rPr lang="en-US" b="1" dirty="0">
                <a:solidFill>
                  <a:srgbClr val="006600"/>
                </a:solidFill>
                <a:latin typeface="Arial" panose="020B0604020202020204" pitchFamily="34" charset="0"/>
              </a:rPr>
              <a:t>images of people</a:t>
            </a:r>
            <a:r>
              <a:rPr lang="en-US" dirty="0">
                <a:latin typeface="Arial" panose="020B0604020202020204" pitchFamily="34" charset="0"/>
              </a:rPr>
              <a:t>, not </a:t>
            </a:r>
            <a:r>
              <a:rPr lang="en-US" dirty="0" smtClean="0">
                <a:latin typeface="Arial" panose="020B0604020202020204" pitchFamily="34" charset="0"/>
              </a:rPr>
              <a:t>things; </a:t>
            </a:r>
            <a:r>
              <a:rPr lang="en-US" dirty="0">
                <a:latin typeface="Arial" panose="020B0604020202020204" pitchFamily="34" charset="0"/>
              </a:rPr>
              <a:t>especially avoid using gears and mechanical looking things</a:t>
            </a:r>
          </a:p>
        </p:txBody>
      </p:sp>
      <p:sp>
        <p:nvSpPr>
          <p:cNvPr id="4" name="Rectangle 3"/>
          <p:cNvSpPr/>
          <p:nvPr/>
        </p:nvSpPr>
        <p:spPr>
          <a:xfrm>
            <a:off x="2267590" y="132169"/>
            <a:ext cx="1636987" cy="461665"/>
          </a:xfrm>
          <a:prstGeom prst="rect">
            <a:avLst/>
          </a:prstGeom>
        </p:spPr>
        <p:txBody>
          <a:bodyPr wrap="none">
            <a:spAutoFit/>
          </a:bodyPr>
          <a:lstStyle/>
          <a:p>
            <a:r>
              <a:rPr lang="en-US" sz="2400" i="1" dirty="0" smtClean="0">
                <a:solidFill>
                  <a:srgbClr val="FF0000"/>
                </a:solidFill>
              </a:rPr>
              <a:t>(or STEM)</a:t>
            </a:r>
            <a:endParaRPr lang="en-US" sz="2400" dirty="0"/>
          </a:p>
        </p:txBody>
      </p:sp>
      <p:sp>
        <p:nvSpPr>
          <p:cNvPr id="5" name="Rectangle 4"/>
          <p:cNvSpPr/>
          <p:nvPr/>
        </p:nvSpPr>
        <p:spPr>
          <a:xfrm>
            <a:off x="2571880" y="388550"/>
            <a:ext cx="394660" cy="523220"/>
          </a:xfrm>
          <a:prstGeom prst="rect">
            <a:avLst/>
          </a:prstGeom>
        </p:spPr>
        <p:txBody>
          <a:bodyPr wrap="none">
            <a:spAutoFit/>
          </a:bodyPr>
          <a:lstStyle/>
          <a:p>
            <a:r>
              <a:rPr lang="en-US" sz="2800" i="1" dirty="0" smtClean="0">
                <a:solidFill>
                  <a:srgbClr val="FF0000"/>
                </a:solidFill>
              </a:rPr>
              <a:t>^</a:t>
            </a:r>
            <a:endParaRPr lang="en-US" dirty="0"/>
          </a:p>
        </p:txBody>
      </p:sp>
      <p:pic>
        <p:nvPicPr>
          <p:cNvPr id="8" name="Picture 2"/>
          <p:cNvPicPr>
            <a:picLocks noChangeAspect="1" noChangeArrowheads="1"/>
          </p:cNvPicPr>
          <p:nvPr/>
        </p:nvPicPr>
        <p:blipFill>
          <a:blip r:embed="rId3" cstate="print"/>
          <a:srcRect/>
          <a:stretch>
            <a:fillRect/>
          </a:stretch>
        </p:blipFill>
        <p:spPr bwMode="auto">
          <a:xfrm>
            <a:off x="195618" y="3319379"/>
            <a:ext cx="2667000" cy="1590842"/>
          </a:xfrm>
          <a:prstGeom prst="rect">
            <a:avLst/>
          </a:prstGeom>
          <a:ln>
            <a:noFill/>
          </a:ln>
          <a:effectLst>
            <a:outerShdw blurRad="190500" algn="tl" rotWithShape="0">
              <a:srgbClr val="000000">
                <a:alpha val="70000"/>
              </a:srgbClr>
            </a:outerShdw>
          </a:effectLst>
        </p:spPr>
      </p:pic>
      <p:pic>
        <p:nvPicPr>
          <p:cNvPr id="9" name="Picture 4" descr="P1010574">
            <a:hlinkClick r:id="rId4" tooltip="P1010574"/>
          </p:cNvPr>
          <p:cNvPicPr>
            <a:picLocks noChangeAspect="1" noChangeArrowheads="1"/>
          </p:cNvPicPr>
          <p:nvPr/>
        </p:nvPicPr>
        <p:blipFill>
          <a:blip r:embed="rId5" cstate="print"/>
          <a:srcRect/>
          <a:stretch>
            <a:fillRect/>
          </a:stretch>
        </p:blipFill>
        <p:spPr bwMode="auto">
          <a:xfrm>
            <a:off x="3124200" y="4114800"/>
            <a:ext cx="1804412" cy="1352551"/>
          </a:xfrm>
          <a:prstGeom prst="rect">
            <a:avLst/>
          </a:prstGeom>
          <a:ln>
            <a:noFill/>
          </a:ln>
          <a:effectLst>
            <a:outerShdw blurRad="190500" algn="tl" rotWithShape="0">
              <a:srgbClr val="000000">
                <a:alpha val="70000"/>
              </a:srgbClr>
            </a:outerShdw>
          </a:effectLst>
        </p:spPr>
      </p:pic>
      <p:pic>
        <p:nvPicPr>
          <p:cNvPr id="10" name="Picture 6" descr="http://lh3.ggpht.com/_iQ-8Ayr-aEI/S4vgJAWLgWI/AAAAAAAAACk/jELfdS6gIUk/s512/CIMG0055.jpg"/>
          <p:cNvPicPr>
            <a:picLocks noChangeAspect="1" noChangeArrowheads="1"/>
          </p:cNvPicPr>
          <p:nvPr/>
        </p:nvPicPr>
        <p:blipFill>
          <a:blip r:embed="rId6" cstate="print"/>
          <a:srcRect/>
          <a:stretch>
            <a:fillRect/>
          </a:stretch>
        </p:blipFill>
        <p:spPr bwMode="auto">
          <a:xfrm>
            <a:off x="7239000" y="1857098"/>
            <a:ext cx="1622946" cy="3635398"/>
          </a:xfrm>
          <a:prstGeom prst="rect">
            <a:avLst/>
          </a:prstGeom>
          <a:ln>
            <a:noFill/>
          </a:ln>
          <a:effectLst>
            <a:outerShdw blurRad="190500" algn="tl" rotWithShape="0">
              <a:srgbClr val="000000">
                <a:alpha val="70000"/>
              </a:srgbClr>
            </a:outerShdw>
          </a:effectLst>
        </p:spPr>
      </p:pic>
      <p:pic>
        <p:nvPicPr>
          <p:cNvPr id="11" name="Picture 8" descr="http://lh6.ggpht.com/_iQ-8Ayr-aEI/S5PfpcU5toI/AAAAAAAAAE0/0t0FY0WUiys/s640/IMG_3627.jpg"/>
          <p:cNvPicPr>
            <a:picLocks noChangeAspect="1" noChangeArrowheads="1"/>
          </p:cNvPicPr>
          <p:nvPr/>
        </p:nvPicPr>
        <p:blipFill>
          <a:blip r:embed="rId7" cstate="print"/>
          <a:srcRect/>
          <a:stretch>
            <a:fillRect/>
          </a:stretch>
        </p:blipFill>
        <p:spPr bwMode="auto">
          <a:xfrm>
            <a:off x="5181600" y="3319379"/>
            <a:ext cx="1828800" cy="18288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719986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2300972"/>
            <a:ext cx="6096000" cy="1500187"/>
          </a:xfrm>
        </p:spPr>
        <p:txBody>
          <a:bodyPr>
            <a:noAutofit/>
          </a:bodyPr>
          <a:lstStyle/>
          <a:p>
            <a:r>
              <a:rPr lang="en-US" sz="5400" b="1" cap="all" dirty="0">
                <a:solidFill>
                  <a:schemeClr val="tx1"/>
                </a:solidFill>
                <a:latin typeface="Arial" panose="020B0604020202020204" pitchFamily="34" charset="0"/>
              </a:rPr>
              <a:t>What </a:t>
            </a:r>
            <a:r>
              <a:rPr lang="en-US" sz="5400" b="1" cap="all" dirty="0" smtClean="0">
                <a:solidFill>
                  <a:schemeClr val="tx1"/>
                </a:solidFill>
                <a:latin typeface="Arial" panose="020B0604020202020204" pitchFamily="34" charset="0"/>
              </a:rPr>
              <a:t>are Key elements of a role model interaction?</a:t>
            </a:r>
            <a:endParaRPr lang="en-US" sz="5400" b="1" cap="all" dirty="0">
              <a:solidFill>
                <a:schemeClr val="tx1"/>
              </a:solidFill>
              <a:latin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668070">
            <a:off x="5387829" y="2883744"/>
            <a:ext cx="3273202" cy="245490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1922185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788" t="7165" r="1248" b="16616"/>
          <a:stretch/>
        </p:blipFill>
        <p:spPr bwMode="auto">
          <a:xfrm>
            <a:off x="304800" y="170597"/>
            <a:ext cx="8534400" cy="50677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1510319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500" dirty="0" smtClean="0">
                <a:latin typeface="Arial" panose="020B0604020202020204" pitchFamily="34" charset="0"/>
              </a:rPr>
              <a:t>Key Elements of a Role Model Interaction</a:t>
            </a:r>
            <a:endParaRPr lang="en-US" sz="3500" dirty="0">
              <a:latin typeface="Arial" panose="020B0604020202020204" pitchFamily="34" charset="0"/>
            </a:endParaRPr>
          </a:p>
        </p:txBody>
      </p:sp>
      <p:sp>
        <p:nvSpPr>
          <p:cNvPr id="5" name="Content Placeholder 4"/>
          <p:cNvSpPr>
            <a:spLocks noGrp="1"/>
          </p:cNvSpPr>
          <p:nvPr>
            <p:ph sz="half" idx="2"/>
          </p:nvPr>
        </p:nvSpPr>
        <p:spPr>
          <a:xfrm>
            <a:off x="4648200" y="1447800"/>
            <a:ext cx="4343400" cy="4678363"/>
          </a:xfrm>
        </p:spPr>
        <p:txBody>
          <a:bodyPr>
            <a:normAutofit/>
          </a:bodyPr>
          <a:lstStyle/>
          <a:p>
            <a:r>
              <a:rPr lang="en-US" dirty="0" smtClean="0">
                <a:latin typeface="Arial" panose="020B0604020202020204" pitchFamily="34" charset="0"/>
              </a:rPr>
              <a:t>Make it personal</a:t>
            </a:r>
          </a:p>
          <a:p>
            <a:r>
              <a:rPr lang="en-US" dirty="0" smtClean="0">
                <a:latin typeface="Arial" panose="020B0604020202020204" pitchFamily="34" charset="0"/>
              </a:rPr>
              <a:t>Use kid-friendly language</a:t>
            </a:r>
          </a:p>
          <a:p>
            <a:r>
              <a:rPr lang="en-US" dirty="0" smtClean="0">
                <a:latin typeface="Arial" panose="020B0604020202020204" pitchFamily="34" charset="0"/>
              </a:rPr>
              <a:t>Share academic and/or career path</a:t>
            </a:r>
          </a:p>
          <a:p>
            <a:r>
              <a:rPr lang="en-US" dirty="0" smtClean="0">
                <a:latin typeface="Arial" panose="020B0604020202020204" pitchFamily="34" charset="0"/>
              </a:rPr>
              <a:t>Share challenges and triumphs</a:t>
            </a:r>
          </a:p>
          <a:p>
            <a:r>
              <a:rPr lang="en-US" dirty="0" smtClean="0">
                <a:latin typeface="Arial" panose="020B0604020202020204" pitchFamily="34" charset="0"/>
              </a:rPr>
              <a:t>Show how engineers can change the world</a:t>
            </a:r>
            <a:endParaRPr lang="en-US" dirty="0">
              <a:latin typeface="Arial" panose="020B0604020202020204" pitchFamily="34" charset="0"/>
            </a:endParaRPr>
          </a:p>
        </p:txBody>
      </p:sp>
      <p:pic>
        <p:nvPicPr>
          <p:cNvPr id="6" name="Picture 2" descr="\\TB-SERVER\Techbridge\Girl Scout Project\Girl Scouts of Central Texas\pics\STEMFEST 2012 pics\STEMFEST 2012\male eng blowing bubbles 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5463" y="1447800"/>
            <a:ext cx="3941737" cy="261076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7" name="TextBox 6"/>
          <p:cNvSpPr txBox="1"/>
          <p:nvPr/>
        </p:nvSpPr>
        <p:spPr>
          <a:xfrm>
            <a:off x="152401" y="4419600"/>
            <a:ext cx="4419600" cy="707886"/>
          </a:xfrm>
          <a:prstGeom prst="rect">
            <a:avLst/>
          </a:prstGeom>
          <a:noFill/>
        </p:spPr>
        <p:txBody>
          <a:bodyPr wrap="square" rtlCol="0">
            <a:spAutoFit/>
          </a:bodyPr>
          <a:lstStyle/>
          <a:p>
            <a:pPr defTabSz="457200"/>
            <a:r>
              <a:rPr lang="en-US" sz="2000" i="1" dirty="0" smtClean="0">
                <a:solidFill>
                  <a:prstClr val="black"/>
                </a:solidFill>
                <a:latin typeface="Arial" panose="020B0604020202020204" pitchFamily="34" charset="0"/>
                <a:cs typeface="Arial" panose="020B0604020202020204" pitchFamily="34" charset="0"/>
              </a:rPr>
              <a:t>These elements should be threaded throughout a role model interaction!</a:t>
            </a:r>
            <a:endParaRPr lang="en-US" sz="200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66542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rPr>
              <a:t>Role Model Event</a:t>
            </a:r>
            <a:endParaRPr lang="en-US" dirty="0">
              <a:latin typeface="Arial" panose="020B0604020202020204" pitchFamily="34" charset="0"/>
            </a:endParaRPr>
          </a:p>
        </p:txBody>
      </p:sp>
      <p:sp>
        <p:nvSpPr>
          <p:cNvPr id="4" name="Content Placeholder 3"/>
          <p:cNvSpPr>
            <a:spLocks noGrp="1"/>
          </p:cNvSpPr>
          <p:nvPr>
            <p:ph sz="half" idx="1"/>
          </p:nvPr>
        </p:nvSpPr>
        <p:spPr>
          <a:xfrm>
            <a:off x="4038601" y="1447800"/>
            <a:ext cx="4953000" cy="4449763"/>
          </a:xfrm>
        </p:spPr>
        <p:txBody>
          <a:bodyPr>
            <a:noAutofit/>
          </a:bodyPr>
          <a:lstStyle/>
          <a:p>
            <a:r>
              <a:rPr lang="en-US" sz="3200" dirty="0" smtClean="0">
                <a:latin typeface="Arial" panose="020B0604020202020204" pitchFamily="34" charset="0"/>
              </a:rPr>
              <a:t>Icebreaker (10 minutes)</a:t>
            </a:r>
          </a:p>
          <a:p>
            <a:r>
              <a:rPr lang="en-US" sz="3200" dirty="0" smtClean="0">
                <a:latin typeface="Arial" panose="020B0604020202020204" pitchFamily="34" charset="0"/>
              </a:rPr>
              <a:t>Role model introductions (10 minutes)</a:t>
            </a:r>
          </a:p>
          <a:p>
            <a:r>
              <a:rPr lang="en-US" sz="3200" dirty="0" smtClean="0">
                <a:latin typeface="Arial" panose="020B0604020202020204" pitchFamily="34" charset="0"/>
              </a:rPr>
              <a:t>Hands-on STEM activity</a:t>
            </a:r>
          </a:p>
          <a:p>
            <a:r>
              <a:rPr lang="en-US" sz="3200" dirty="0" smtClean="0">
                <a:latin typeface="Arial" panose="020B0604020202020204" pitchFamily="34" charset="0"/>
              </a:rPr>
              <a:t>Reflection and connections to the world (10+ minutes)</a:t>
            </a:r>
            <a:endParaRPr lang="en-US" sz="3200" dirty="0">
              <a:latin typeface="Arial" panose="020B0604020202020204" pitchFamily="34" charset="0"/>
            </a:endParaRPr>
          </a:p>
        </p:txBody>
      </p:sp>
      <p:pic>
        <p:nvPicPr>
          <p:cNvPr id="6" name="Picture 2" descr="\\TB-SERVER\Techbridge\Girl Scout Project\Girl Scouts of Central Texas\pics\STEMFEST 2012 pics\STEMFEST 2012\BDS_2781_AF 50mm f-1.4D_2.5NIKON D7000 cop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1" y="2133600"/>
            <a:ext cx="3681506" cy="2438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xmlns="" val="1650572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1315747">
            <a:off x="625519" y="583627"/>
            <a:ext cx="3240205" cy="43202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ctrTitle"/>
          </p:nvPr>
        </p:nvSpPr>
        <p:spPr>
          <a:xfrm>
            <a:off x="4800600" y="685800"/>
            <a:ext cx="4038600" cy="1470025"/>
          </a:xfrm>
        </p:spPr>
        <p:txBody>
          <a:bodyPr>
            <a:noAutofit/>
          </a:bodyPr>
          <a:lstStyle/>
          <a:p>
            <a:r>
              <a:rPr lang="en-US" sz="7200" dirty="0">
                <a:latin typeface="Arial" panose="020B0604020202020204" pitchFamily="34" charset="0"/>
              </a:rPr>
              <a:t>Ice </a:t>
            </a:r>
            <a:r>
              <a:rPr lang="en-US" sz="7200" dirty="0" smtClean="0">
                <a:latin typeface="Arial" panose="020B0604020202020204" pitchFamily="34" charset="0"/>
              </a:rPr>
              <a:t/>
            </a:r>
            <a:br>
              <a:rPr lang="en-US" sz="7200" dirty="0" smtClean="0">
                <a:latin typeface="Arial" panose="020B0604020202020204" pitchFamily="34" charset="0"/>
              </a:rPr>
            </a:br>
            <a:r>
              <a:rPr lang="en-US" sz="7200" dirty="0" smtClean="0">
                <a:latin typeface="Arial" panose="020B0604020202020204" pitchFamily="34" charset="0"/>
              </a:rPr>
              <a:t>Breaker</a:t>
            </a:r>
            <a:endParaRPr lang="en-US" sz="7200" dirty="0">
              <a:latin typeface="Arial" panose="020B0604020202020204" pitchFamily="34" charset="0"/>
            </a:endParaRPr>
          </a:p>
        </p:txBody>
      </p:sp>
      <p:pic>
        <p:nvPicPr>
          <p:cNvPr id="4" name="Picture 2" descr="\\TB-SERVER\Techbridge\Girl Scout Project\Girl Scouts of Central Texas\pics\STEMFEST 2012 pics\STEMFEST 2012\BDS_2780_AF 50mm f-1.4D_2.5NIKON D7000 copy.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654666">
            <a:off x="4838137" y="2984337"/>
            <a:ext cx="3541007" cy="23450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xmlns="" val="3124832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Arial" panose="020B0604020202020204" pitchFamily="34" charset="0"/>
              </a:rPr>
              <a:t>Icebreakers can...</a:t>
            </a:r>
            <a:endParaRPr lang="en-US" dirty="0">
              <a:latin typeface="Arial" panose="020B0604020202020204" pitchFamily="34" charset="0"/>
            </a:endParaRPr>
          </a:p>
        </p:txBody>
      </p:sp>
      <p:sp>
        <p:nvSpPr>
          <p:cNvPr id="5" name="Content Placeholder 2"/>
          <p:cNvSpPr>
            <a:spLocks noGrp="1"/>
          </p:cNvSpPr>
          <p:nvPr>
            <p:ph idx="1"/>
          </p:nvPr>
        </p:nvSpPr>
        <p:spPr>
          <a:xfrm>
            <a:off x="152400" y="1600200"/>
            <a:ext cx="5715000" cy="4114800"/>
          </a:xfrm>
        </p:spPr>
        <p:txBody>
          <a:bodyPr>
            <a:noAutofit/>
          </a:bodyPr>
          <a:lstStyle/>
          <a:p>
            <a:r>
              <a:rPr lang="en-US" sz="3400" dirty="0" smtClean="0">
                <a:latin typeface="Arial" panose="020B0604020202020204" pitchFamily="34" charset="0"/>
              </a:rPr>
              <a:t>Make students and role models more comfortable </a:t>
            </a:r>
          </a:p>
          <a:p>
            <a:r>
              <a:rPr lang="en-US" sz="3400" dirty="0" smtClean="0">
                <a:latin typeface="Arial" panose="020B0604020202020204" pitchFamily="34" charset="0"/>
              </a:rPr>
              <a:t>Introduce new scientific topics, vocabulary or careers </a:t>
            </a:r>
          </a:p>
          <a:p>
            <a:r>
              <a:rPr lang="en-US" sz="3400" dirty="0" smtClean="0">
                <a:latin typeface="Arial" panose="020B0604020202020204" pitchFamily="34" charset="0"/>
              </a:rPr>
              <a:t>Check for background knowledge</a:t>
            </a:r>
            <a:endParaRPr lang="en-US" sz="3400" dirty="0">
              <a:latin typeface="Arial" panose="020B0604020202020204" pitchFamily="34" charset="0"/>
            </a:endParaRPr>
          </a:p>
        </p:txBody>
      </p:sp>
      <p:pic>
        <p:nvPicPr>
          <p:cNvPr id="2050" name="Picture 2" descr="\\TB-SERVER\Techbridge\Girl Scout Project\Girl Scouts of Central Texas\pics\STEMFEST 2012 pics\STEMFEST 2012\BDS_2798_AF 50mm f-1.4D_2.5NIKON D7000 cop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0" y="1143000"/>
            <a:ext cx="2610932" cy="39419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xmlns="" val="3319849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9144000" cy="1470025"/>
          </a:xfrm>
        </p:spPr>
        <p:txBody>
          <a:bodyPr>
            <a:noAutofit/>
          </a:bodyPr>
          <a:lstStyle/>
          <a:p>
            <a:r>
              <a:rPr lang="en-US" sz="7200" dirty="0" smtClean="0">
                <a:latin typeface="Arial" panose="020B0604020202020204" pitchFamily="34" charset="0"/>
              </a:rPr>
              <a:t>Role Model Introduction</a:t>
            </a:r>
            <a:endParaRPr lang="en-US" sz="7200" dirty="0">
              <a:latin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68662" y="2765039"/>
            <a:ext cx="3733848" cy="24895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xmlns="" val="0"/>
              </a:ext>
            </a:extLst>
          </a:blip>
          <a:srcRect/>
          <a:stretch/>
        </p:blipFill>
        <p:spPr>
          <a:xfrm>
            <a:off x="1066800" y="2765039"/>
            <a:ext cx="2846810" cy="25113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10933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931069" cy="1143000"/>
          </a:xfrm>
        </p:spPr>
        <p:txBody>
          <a:bodyPr>
            <a:noAutofit/>
          </a:bodyPr>
          <a:lstStyle/>
          <a:p>
            <a:r>
              <a:rPr lang="en-US" dirty="0" smtClean="0">
                <a:latin typeface="Arial" panose="020B0604020202020204" pitchFamily="34" charset="0"/>
              </a:rPr>
              <a:t>Workshop Goals</a:t>
            </a:r>
            <a:endParaRPr lang="en-US" dirty="0">
              <a:latin typeface="Arial" panose="020B0604020202020204" pitchFamily="34" charset="0"/>
            </a:endParaRPr>
          </a:p>
        </p:txBody>
      </p:sp>
      <p:sp>
        <p:nvSpPr>
          <p:cNvPr id="3" name="Content Placeholder 2"/>
          <p:cNvSpPr>
            <a:spLocks noGrp="1"/>
          </p:cNvSpPr>
          <p:nvPr>
            <p:ph idx="1"/>
          </p:nvPr>
        </p:nvSpPr>
        <p:spPr>
          <a:xfrm>
            <a:off x="4572000" y="533400"/>
            <a:ext cx="4343400" cy="5181601"/>
          </a:xfrm>
        </p:spPr>
        <p:txBody>
          <a:bodyPr>
            <a:normAutofit/>
          </a:bodyPr>
          <a:lstStyle/>
          <a:p>
            <a:pPr marL="0" indent="0">
              <a:buNone/>
            </a:pPr>
            <a:r>
              <a:rPr lang="en-US" b="1" i="1" dirty="0">
                <a:latin typeface="Arial" panose="020B0604020202020204" pitchFamily="34" charset="0"/>
              </a:rPr>
              <a:t>To learn…</a:t>
            </a:r>
          </a:p>
          <a:p>
            <a:r>
              <a:rPr lang="en-US" dirty="0">
                <a:latin typeface="Arial" panose="020B0604020202020204" pitchFamily="34" charset="0"/>
              </a:rPr>
              <a:t>what information to share with </a:t>
            </a:r>
            <a:r>
              <a:rPr lang="en-US" dirty="0" smtClean="0">
                <a:latin typeface="Arial" panose="020B0604020202020204" pitchFamily="34" charset="0"/>
              </a:rPr>
              <a:t>girls/kids</a:t>
            </a:r>
            <a:endParaRPr lang="en-US" dirty="0">
              <a:latin typeface="Arial" panose="020B0604020202020204" pitchFamily="34" charset="0"/>
            </a:endParaRPr>
          </a:p>
          <a:p>
            <a:r>
              <a:rPr lang="en-US" dirty="0">
                <a:latin typeface="Arial" panose="020B0604020202020204" pitchFamily="34" charset="0"/>
              </a:rPr>
              <a:t>strategies to engage </a:t>
            </a:r>
            <a:r>
              <a:rPr lang="en-US" dirty="0" smtClean="0">
                <a:latin typeface="Arial" panose="020B0604020202020204" pitchFamily="34" charset="0"/>
              </a:rPr>
              <a:t>girls/kids</a:t>
            </a:r>
          </a:p>
          <a:p>
            <a:pPr marL="0" indent="0">
              <a:buNone/>
            </a:pPr>
            <a:endParaRPr lang="en-US" sz="2800" dirty="0" smtClean="0">
              <a:latin typeface="Arial" panose="020B0604020202020204" pitchFamily="34" charset="0"/>
            </a:endParaRPr>
          </a:p>
          <a:p>
            <a:pPr marL="0" indent="0">
              <a:buNone/>
            </a:pPr>
            <a:r>
              <a:rPr lang="en-US" b="1" i="1" dirty="0">
                <a:latin typeface="Arial" panose="020B0604020202020204" pitchFamily="34" charset="0"/>
              </a:rPr>
              <a:t>To connect…</a:t>
            </a:r>
          </a:p>
          <a:p>
            <a:r>
              <a:rPr lang="en-US" dirty="0" smtClean="0">
                <a:latin typeface="Arial" panose="020B0604020202020204" pitchFamily="34" charset="0"/>
              </a:rPr>
              <a:t>with resources</a:t>
            </a:r>
          </a:p>
          <a:p>
            <a:r>
              <a:rPr lang="en-US" dirty="0" smtClean="0">
                <a:latin typeface="Arial" panose="020B0604020202020204" pitchFamily="34" charset="0"/>
              </a:rPr>
              <a:t>with each other </a:t>
            </a:r>
          </a:p>
          <a:p>
            <a:pPr marL="0" indent="0">
              <a:buNone/>
            </a:pPr>
            <a:endParaRPr lang="en-US" dirty="0">
              <a:latin typeface="Arial" panose="020B0604020202020204" pitchFamily="34" charset="0"/>
            </a:endParaRPr>
          </a:p>
          <a:p>
            <a:endParaRPr lang="en-US" dirty="0">
              <a:latin typeface="Arial" panose="020B0604020202020204" pitchFamily="34" charset="0"/>
            </a:endParaRPr>
          </a:p>
        </p:txBody>
      </p:sp>
      <p:pic>
        <p:nvPicPr>
          <p:cNvPr id="4" name="Picture 2" descr="\\TB-SERVER\Techbridge\Girl Scout Project\Girl Scouts of Central Texas\pics\STEMFEST 2012 pics\STEMFEST 2012\katherine and snap circuit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1028250">
            <a:off x="527437" y="2269328"/>
            <a:ext cx="3684261" cy="24402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xmlns="" val="2247080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rPr>
              <a:t>Role Model Introduction</a:t>
            </a:r>
            <a:endParaRPr lang="en-US" dirty="0">
              <a:latin typeface="Arial" panose="020B0604020202020204" pitchFamily="34" charset="0"/>
            </a:endParaRPr>
          </a:p>
        </p:txBody>
      </p:sp>
      <p:sp>
        <p:nvSpPr>
          <p:cNvPr id="6" name="Content Placeholder 5"/>
          <p:cNvSpPr>
            <a:spLocks noGrp="1"/>
          </p:cNvSpPr>
          <p:nvPr>
            <p:ph idx="1"/>
          </p:nvPr>
        </p:nvSpPr>
        <p:spPr>
          <a:xfrm>
            <a:off x="164757" y="1583725"/>
            <a:ext cx="6705600" cy="4114800"/>
          </a:xfrm>
        </p:spPr>
        <p:txBody>
          <a:bodyPr/>
          <a:lstStyle/>
          <a:p>
            <a:r>
              <a:rPr lang="en-US" dirty="0" smtClean="0">
                <a:latin typeface="Arial" panose="020B0604020202020204" pitchFamily="34" charset="0"/>
              </a:rPr>
              <a:t>Use effective messaging language</a:t>
            </a:r>
          </a:p>
          <a:p>
            <a:r>
              <a:rPr lang="en-US" dirty="0" smtClean="0">
                <a:latin typeface="Arial" panose="020B0604020202020204" pitchFamily="34" charset="0"/>
              </a:rPr>
              <a:t>Share how your work is making our world a better place</a:t>
            </a:r>
          </a:p>
          <a:p>
            <a:r>
              <a:rPr lang="en-US" dirty="0" smtClean="0">
                <a:latin typeface="Arial" panose="020B0604020202020204" pitchFamily="34" charset="0"/>
              </a:rPr>
              <a:t>Share successes and failures (encourage the growth mindset)</a:t>
            </a:r>
          </a:p>
          <a:p>
            <a:r>
              <a:rPr lang="en-US" dirty="0" smtClean="0">
                <a:latin typeface="Arial" panose="020B0604020202020204" pitchFamily="34" charset="0"/>
              </a:rPr>
              <a:t>Make it personal and connected</a:t>
            </a:r>
            <a:endParaRPr lang="en-US" dirty="0">
              <a:latin typeface="Arial" panose="020B0604020202020204"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6725165" y="1614617"/>
            <a:ext cx="2057400"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7625202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8800" dirty="0" smtClean="0">
                <a:latin typeface="Arial" panose="020B0604020202020204" pitchFamily="34" charset="0"/>
              </a:rPr>
              <a:t>Hands-on</a:t>
            </a:r>
            <a:br>
              <a:rPr lang="en-US" sz="8800" dirty="0" smtClean="0">
                <a:latin typeface="Arial" panose="020B0604020202020204" pitchFamily="34" charset="0"/>
              </a:rPr>
            </a:br>
            <a:r>
              <a:rPr lang="en-US" sz="8800" dirty="0" smtClean="0">
                <a:latin typeface="Arial" panose="020B0604020202020204" pitchFamily="34" charset="0"/>
              </a:rPr>
              <a:t>Activity</a:t>
            </a:r>
            <a:endParaRPr lang="en-US" sz="8800" dirty="0">
              <a:latin typeface="Arial" panose="020B0604020202020204" pitchFamily="34" charset="0"/>
            </a:endParaRPr>
          </a:p>
        </p:txBody>
      </p:sp>
    </p:spTree>
    <p:extLst>
      <p:ext uri="{BB962C8B-B14F-4D97-AF65-F5344CB8AC3E}">
        <p14:creationId xmlns:p14="http://schemas.microsoft.com/office/powerpoint/2010/main" xmlns="" val="844633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rPr>
              <a:t>Hands-on Activity</a:t>
            </a:r>
            <a:endParaRPr lang="en-US" dirty="0">
              <a:latin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rPr>
              <a:t>Give useful and specific feedback</a:t>
            </a:r>
          </a:p>
          <a:p>
            <a:r>
              <a:rPr lang="en-US" dirty="0" smtClean="0">
                <a:latin typeface="Arial" panose="020B0604020202020204" pitchFamily="34" charset="0"/>
              </a:rPr>
              <a:t>Use questions</a:t>
            </a:r>
          </a:p>
          <a:p>
            <a:r>
              <a:rPr lang="en-US" dirty="0" smtClean="0">
                <a:latin typeface="Arial" panose="020B0604020202020204" pitchFamily="34" charset="0"/>
              </a:rPr>
              <a:t>Promote inquiry</a:t>
            </a:r>
          </a:p>
          <a:p>
            <a:r>
              <a:rPr lang="en-US" dirty="0" smtClean="0">
                <a:latin typeface="Arial" panose="020B0604020202020204" pitchFamily="34" charset="0"/>
              </a:rPr>
              <a:t>Highlight the challenge</a:t>
            </a:r>
          </a:p>
          <a:p>
            <a:r>
              <a:rPr lang="en-US" dirty="0" smtClean="0">
                <a:latin typeface="Arial" panose="020B0604020202020204" pitchFamily="34" charset="0"/>
              </a:rPr>
              <a:t>Praise the effort</a:t>
            </a:r>
            <a:endParaRPr lang="en-US" dirty="0">
              <a:latin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67400" y="2438400"/>
            <a:ext cx="2286000" cy="304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2945026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0" y="228600"/>
            <a:ext cx="9144000" cy="914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tabLst>
                <a:tab pos="3376613" algn="l"/>
              </a:tabLst>
            </a:pPr>
            <a:r>
              <a:rPr lang="en-US" dirty="0" smtClean="0">
                <a:latin typeface="Arial" panose="020B0604020202020204" pitchFamily="34" charset="0"/>
              </a:rPr>
              <a:t>Reinforce the Growth Mindset</a:t>
            </a:r>
            <a:endParaRPr lang="en-US" sz="4800" dirty="0" smtClean="0">
              <a:latin typeface="Arial" panose="020B0604020202020204" pitchFamily="34" charset="0"/>
            </a:endParaRP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xmlns="" val="3587765740"/>
              </p:ext>
            </p:extLst>
          </p:nvPr>
        </p:nvGraphicFramePr>
        <p:xfrm>
          <a:off x="3962400" y="1082721"/>
          <a:ext cx="4953000" cy="4617992"/>
        </p:xfrm>
        <a:graphic>
          <a:graphicData uri="http://schemas.openxmlformats.org/drawingml/2006/table">
            <a:tbl>
              <a:tblPr/>
              <a:tblGrid>
                <a:gridCol w="2476500"/>
                <a:gridCol w="2476500"/>
              </a:tblGrid>
              <a:tr h="3706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charset="-128"/>
                        </a:rPr>
                        <a:t>Fixed Mindset</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charset="-128"/>
                        </a:rPr>
                        <a:t>Growth Mindset</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417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ea typeface="ＭＳ Ｐゴシック" charset="-128"/>
                        </a:rPr>
                        <a:t>Intelligence is static.</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ea typeface="ＭＳ Ｐゴシック" charset="-128"/>
                        </a:rPr>
                        <a:t>Intelligence can be developed.</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8642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ＭＳ Ｐゴシック" charset="-128"/>
                        </a:rPr>
                        <a:t>Leads to a desire to </a:t>
                      </a:r>
                      <a:r>
                        <a:rPr kumimoji="0" lang="en-US" sz="1600" b="0" i="1" u="none" strike="noStrike" cap="none" normalizeH="0" baseline="0" smtClean="0">
                          <a:ln>
                            <a:noFill/>
                          </a:ln>
                          <a:solidFill>
                            <a:srgbClr val="000000"/>
                          </a:solidFill>
                          <a:effectLst/>
                          <a:latin typeface="Arial" charset="0"/>
                          <a:ea typeface="ＭＳ Ｐゴシック" charset="-128"/>
                        </a:rPr>
                        <a:t>look smart </a:t>
                      </a:r>
                      <a:r>
                        <a:rPr kumimoji="0" lang="en-US" sz="1600" b="0" i="0" u="none" strike="noStrike" cap="none" normalizeH="0" baseline="0" smtClean="0">
                          <a:ln>
                            <a:noFill/>
                          </a:ln>
                          <a:solidFill>
                            <a:srgbClr val="000000"/>
                          </a:solidFill>
                          <a:effectLst/>
                          <a:latin typeface="Arial" charset="0"/>
                          <a:ea typeface="ＭＳ Ｐゴシック" charset="-128"/>
                        </a:rPr>
                        <a:t>and therefore a tendency to</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ＭＳ Ｐゴシック" charset="-128"/>
                        </a:rPr>
                        <a:t>Leads to a desire to </a:t>
                      </a:r>
                      <a:r>
                        <a:rPr kumimoji="0" lang="en-US" sz="1600" b="0" i="1" u="none" strike="noStrike" cap="none" normalizeH="0" baseline="0" smtClean="0">
                          <a:ln>
                            <a:noFill/>
                          </a:ln>
                          <a:solidFill>
                            <a:srgbClr val="000000"/>
                          </a:solidFill>
                          <a:effectLst/>
                          <a:latin typeface="Arial" charset="0"/>
                          <a:ea typeface="ＭＳ Ｐゴシック" charset="-128"/>
                        </a:rPr>
                        <a:t>learn </a:t>
                      </a:r>
                      <a:r>
                        <a:rPr kumimoji="0" lang="en-US" sz="1600" b="0" i="0" u="none" strike="noStrike" cap="none" normalizeH="0" baseline="0" smtClean="0">
                          <a:ln>
                            <a:noFill/>
                          </a:ln>
                          <a:solidFill>
                            <a:srgbClr val="000000"/>
                          </a:solidFill>
                          <a:effectLst/>
                          <a:latin typeface="Arial" charset="0"/>
                          <a:ea typeface="ＭＳ Ｐゴシック" charset="-128"/>
                        </a:rPr>
                        <a:t>and therefore a tendency to</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61827">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avoid challenges</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dirty="0" smtClean="0">
                          <a:ln>
                            <a:noFill/>
                          </a:ln>
                          <a:solidFill>
                            <a:srgbClr val="800000"/>
                          </a:solidFill>
                          <a:effectLst/>
                          <a:latin typeface="Arial" charset="0"/>
                          <a:ea typeface="ＭＳ Ｐゴシック" charset="-128"/>
                        </a:rPr>
                        <a:t>embrace challenges</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41717">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give up easily due to obstacles</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persist despite obstacles </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41717">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see effort as fruitless</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see effort as path to mastery</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41717">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ignore useful feedback</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learn from criticism</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41717">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be threatened by others’ success </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dirty="0" smtClean="0">
                          <a:ln>
                            <a:noFill/>
                          </a:ln>
                          <a:solidFill>
                            <a:srgbClr val="800000"/>
                          </a:solidFill>
                          <a:effectLst/>
                          <a:latin typeface="Arial" charset="0"/>
                          <a:ea typeface="ＭＳ Ｐゴシック" charset="-128"/>
                        </a:rPr>
                        <a:t>be inspired by others’ success </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6" name="Content Placeholder 5"/>
          <p:cNvSpPr>
            <a:spLocks noGrp="1"/>
          </p:cNvSpPr>
          <p:nvPr>
            <p:ph sz="half" idx="2"/>
          </p:nvPr>
        </p:nvSpPr>
        <p:spPr bwMode="auto">
          <a:xfrm>
            <a:off x="0" y="1066800"/>
            <a:ext cx="3886200" cy="5181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sz="2700" dirty="0" smtClean="0">
                <a:solidFill>
                  <a:schemeClr val="tx1">
                    <a:lumMod val="85000"/>
                    <a:lumOff val="15000"/>
                  </a:schemeClr>
                </a:solidFill>
                <a:latin typeface="Arial" panose="020B0604020202020204" pitchFamily="34" charset="0"/>
              </a:rPr>
              <a:t>Teach children that intellectual skills can be acquired.</a:t>
            </a:r>
          </a:p>
          <a:p>
            <a:pPr eaLnBrk="1" hangingPunct="1"/>
            <a:r>
              <a:rPr lang="en-US" sz="2700" dirty="0" smtClean="0">
                <a:solidFill>
                  <a:schemeClr val="tx1">
                    <a:lumMod val="85000"/>
                    <a:lumOff val="15000"/>
                  </a:schemeClr>
                </a:solidFill>
                <a:latin typeface="Arial" panose="020B0604020202020204" pitchFamily="34" charset="0"/>
              </a:rPr>
              <a:t>Praise the effort.</a:t>
            </a:r>
          </a:p>
          <a:p>
            <a:pPr eaLnBrk="1" hangingPunct="1"/>
            <a:r>
              <a:rPr lang="en-US" sz="2700" dirty="0" smtClean="0">
                <a:solidFill>
                  <a:schemeClr val="tx1">
                    <a:lumMod val="85000"/>
                    <a:lumOff val="15000"/>
                  </a:schemeClr>
                </a:solidFill>
                <a:latin typeface="Arial" panose="020B0604020202020204" pitchFamily="34" charset="0"/>
              </a:rPr>
              <a:t>Highlight the struggle.</a:t>
            </a:r>
          </a:p>
          <a:p>
            <a:pPr eaLnBrk="1" hangingPunct="1"/>
            <a:r>
              <a:rPr lang="en-US" sz="2700" dirty="0" smtClean="0">
                <a:solidFill>
                  <a:schemeClr val="tx1">
                    <a:lumMod val="85000"/>
                    <a:lumOff val="15000"/>
                  </a:schemeClr>
                </a:solidFill>
                <a:latin typeface="Arial" panose="020B0604020202020204" pitchFamily="34" charset="0"/>
              </a:rPr>
              <a:t>Gifted programs should send the message that they value growth and learning.</a:t>
            </a:r>
          </a:p>
        </p:txBody>
      </p:sp>
      <p:sp>
        <p:nvSpPr>
          <p:cNvPr id="2" name="TextBox 1"/>
          <p:cNvSpPr txBox="1"/>
          <p:nvPr/>
        </p:nvSpPr>
        <p:spPr>
          <a:xfrm>
            <a:off x="1905000" y="5548699"/>
            <a:ext cx="1600200" cy="276999"/>
          </a:xfrm>
          <a:prstGeom prst="rect">
            <a:avLst/>
          </a:prstGeom>
          <a:noFill/>
        </p:spPr>
        <p:txBody>
          <a:bodyPr wrap="square" rtlCol="0">
            <a:spAutoFit/>
          </a:bodyPr>
          <a:lstStyle/>
          <a:p>
            <a:r>
              <a:rPr lang="en-US" sz="1200" dirty="0" smtClean="0"/>
              <a:t>AAUW Why So Few</a:t>
            </a:r>
            <a:endParaRPr lang="en-US" sz="1200" dirty="0"/>
          </a:p>
        </p:txBody>
      </p:sp>
    </p:spTree>
    <p:extLst>
      <p:ext uri="{BB962C8B-B14F-4D97-AF65-F5344CB8AC3E}">
        <p14:creationId xmlns:p14="http://schemas.microsoft.com/office/powerpoint/2010/main" xmlns="" val="252292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ch249\Desktop\Captur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76200"/>
            <a:ext cx="6614251" cy="541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0576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3999" cy="1143000"/>
          </a:xfrm>
        </p:spPr>
        <p:txBody>
          <a:bodyPr>
            <a:noAutofit/>
          </a:bodyPr>
          <a:lstStyle/>
          <a:p>
            <a:r>
              <a:rPr lang="en-US" dirty="0" smtClean="0">
                <a:latin typeface="Arial" panose="020B0604020202020204" pitchFamily="34" charset="0"/>
              </a:rPr>
              <a:t>Reflection - Make it Meaningful</a:t>
            </a:r>
            <a:endParaRPr lang="en-US" dirty="0">
              <a:latin typeface="Arial" panose="020B0604020202020204" pitchFamily="34" charset="0"/>
            </a:endParaRPr>
          </a:p>
        </p:txBody>
      </p:sp>
      <p:sp>
        <p:nvSpPr>
          <p:cNvPr id="5" name="Content Placeholder 2"/>
          <p:cNvSpPr>
            <a:spLocks noGrp="1"/>
          </p:cNvSpPr>
          <p:nvPr>
            <p:ph idx="1"/>
          </p:nvPr>
        </p:nvSpPr>
        <p:spPr>
          <a:xfrm>
            <a:off x="457200" y="1600201"/>
            <a:ext cx="5105400" cy="4114800"/>
          </a:xfrm>
        </p:spPr>
        <p:txBody>
          <a:bodyPr/>
          <a:lstStyle/>
          <a:p>
            <a:pPr marL="0" indent="0">
              <a:buNone/>
            </a:pPr>
            <a:r>
              <a:rPr lang="en-US" dirty="0" smtClean="0">
                <a:latin typeface="Arial" panose="020B0604020202020204" pitchFamily="34" charset="0"/>
              </a:rPr>
              <a:t>Connect the activity to...</a:t>
            </a:r>
          </a:p>
          <a:p>
            <a:r>
              <a:rPr lang="en-US" dirty="0" smtClean="0">
                <a:latin typeface="Arial" panose="020B0604020202020204" pitchFamily="34" charset="0"/>
              </a:rPr>
              <a:t>Kids' lives</a:t>
            </a:r>
          </a:p>
          <a:p>
            <a:r>
              <a:rPr lang="en-US" dirty="0" smtClean="0">
                <a:latin typeface="Arial" panose="020B0604020202020204" pitchFamily="34" charset="0"/>
              </a:rPr>
              <a:t>Careers</a:t>
            </a:r>
          </a:p>
          <a:p>
            <a:r>
              <a:rPr lang="en-US" dirty="0" smtClean="0">
                <a:latin typeface="Arial" panose="020B0604020202020204" pitchFamily="34" charset="0"/>
              </a:rPr>
              <a:t>STEM</a:t>
            </a:r>
          </a:p>
          <a:p>
            <a:r>
              <a:rPr lang="en-US" dirty="0" smtClean="0">
                <a:latin typeface="Arial" panose="020B0604020202020204" pitchFamily="34" charset="0"/>
              </a:rPr>
              <a:t>Other activities or disciplines </a:t>
            </a:r>
          </a:p>
        </p:txBody>
      </p:sp>
      <p:sp>
        <p:nvSpPr>
          <p:cNvPr id="6" name="TextBox 5"/>
          <p:cNvSpPr txBox="1"/>
          <p:nvPr/>
        </p:nvSpPr>
        <p:spPr>
          <a:xfrm>
            <a:off x="1291364" y="5253335"/>
            <a:ext cx="7852635" cy="461665"/>
          </a:xfrm>
          <a:prstGeom prst="rect">
            <a:avLst/>
          </a:prstGeom>
          <a:noFill/>
        </p:spPr>
        <p:txBody>
          <a:bodyPr wrap="square" rtlCol="0">
            <a:spAutoFit/>
          </a:bodyPr>
          <a:lstStyle/>
          <a:p>
            <a:pPr algn="ctr"/>
            <a:r>
              <a:rPr lang="en-US" sz="2400" i="1" dirty="0" smtClean="0">
                <a:latin typeface="Arial" panose="020B0604020202020204" pitchFamily="34" charset="0"/>
                <a:cs typeface="Arial" panose="020B0604020202020204" pitchFamily="34" charset="0"/>
              </a:rPr>
              <a:t>Make connections throughout the hands-on activity.</a:t>
            </a:r>
            <a:endParaRPr lang="en-US" sz="2400" i="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5867400" y="1524000"/>
            <a:ext cx="2717800" cy="34924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1011107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r>
              <a:rPr lang="en-US" dirty="0">
                <a:latin typeface="Arial" panose="020B0604020202020204" pitchFamily="34" charset="0"/>
              </a:rPr>
              <a:t>Find STEM in your everyday </a:t>
            </a:r>
            <a:r>
              <a:rPr lang="en-US" dirty="0" smtClean="0">
                <a:latin typeface="Arial" panose="020B0604020202020204" pitchFamily="34" charset="0"/>
              </a:rPr>
              <a:t>life </a:t>
            </a:r>
            <a:br>
              <a:rPr lang="en-US" dirty="0" smtClean="0">
                <a:latin typeface="Arial" panose="020B0604020202020204" pitchFamily="34" charset="0"/>
              </a:rPr>
            </a:br>
            <a:r>
              <a:rPr lang="en-US" dirty="0" smtClean="0">
                <a:latin typeface="Arial" panose="020B0604020202020204" pitchFamily="34" charset="0"/>
              </a:rPr>
              <a:t>... &amp; </a:t>
            </a:r>
            <a:r>
              <a:rPr lang="en-US" dirty="0">
                <a:latin typeface="Arial" panose="020B0604020202020204" pitchFamily="34" charset="0"/>
              </a:rPr>
              <a:t>use </a:t>
            </a:r>
            <a:r>
              <a:rPr lang="en-US" dirty="0" smtClean="0">
                <a:latin typeface="Arial" panose="020B0604020202020204" pitchFamily="34" charset="0"/>
              </a:rPr>
              <a:t>resources </a:t>
            </a:r>
            <a:r>
              <a:rPr lang="en-US" dirty="0">
                <a:latin typeface="Arial" panose="020B0604020202020204" pitchFamily="34" charset="0"/>
              </a:rPr>
              <a:t>to help you</a:t>
            </a:r>
            <a:r>
              <a:rPr lang="en-US" dirty="0" smtClean="0">
                <a:latin typeface="Arial" panose="020B0604020202020204" pitchFamily="34" charset="0"/>
              </a:rPr>
              <a:t>!</a:t>
            </a:r>
            <a:endParaRPr lang="en-US" dirty="0">
              <a:latin typeface="Arial" panose="020B0604020202020204" pitchFamily="34" charset="0"/>
            </a:endParaRPr>
          </a:p>
        </p:txBody>
      </p:sp>
      <p:sp>
        <p:nvSpPr>
          <p:cNvPr id="4" name="Content Placeholder 3"/>
          <p:cNvSpPr>
            <a:spLocks noGrp="1"/>
          </p:cNvSpPr>
          <p:nvPr>
            <p:ph sz="half" idx="1"/>
          </p:nvPr>
        </p:nvSpPr>
        <p:spPr>
          <a:xfrm>
            <a:off x="304800" y="1600200"/>
            <a:ext cx="4038600" cy="4373563"/>
          </a:xfrm>
        </p:spPr>
        <p:txBody>
          <a:bodyPr>
            <a:normAutofit/>
          </a:bodyPr>
          <a:lstStyle/>
          <a:p>
            <a:r>
              <a:rPr lang="en-US" sz="3200" dirty="0" smtClean="0">
                <a:solidFill>
                  <a:schemeClr val="accent1">
                    <a:lumMod val="75000"/>
                  </a:schemeClr>
                </a:solidFill>
                <a:latin typeface="Arial" panose="020B0604020202020204" pitchFamily="34" charset="0"/>
              </a:rPr>
              <a:t>Sports</a:t>
            </a:r>
            <a:endParaRPr lang="en-US" sz="3200" dirty="0">
              <a:solidFill>
                <a:schemeClr val="accent1">
                  <a:lumMod val="75000"/>
                </a:schemeClr>
              </a:solidFill>
              <a:latin typeface="Arial" panose="020B0604020202020204" pitchFamily="34" charset="0"/>
            </a:endParaRPr>
          </a:p>
          <a:p>
            <a:r>
              <a:rPr lang="en-US" sz="3200" dirty="0" smtClean="0">
                <a:solidFill>
                  <a:schemeClr val="accent1">
                    <a:lumMod val="75000"/>
                  </a:schemeClr>
                </a:solidFill>
                <a:latin typeface="Arial" panose="020B0604020202020204" pitchFamily="34" charset="0"/>
              </a:rPr>
              <a:t>Cooking</a:t>
            </a:r>
          </a:p>
          <a:p>
            <a:r>
              <a:rPr lang="en-US" sz="3200" dirty="0" smtClean="0">
                <a:solidFill>
                  <a:schemeClr val="accent1">
                    <a:lumMod val="75000"/>
                  </a:schemeClr>
                </a:solidFill>
                <a:latin typeface="Arial" panose="020B0604020202020204" pitchFamily="34" charset="0"/>
              </a:rPr>
              <a:t>Driving</a:t>
            </a:r>
          </a:p>
          <a:p>
            <a:r>
              <a:rPr lang="en-US" sz="3200" dirty="0" smtClean="0">
                <a:solidFill>
                  <a:schemeClr val="accent1">
                    <a:lumMod val="75000"/>
                  </a:schemeClr>
                </a:solidFill>
                <a:latin typeface="Arial" panose="020B0604020202020204" pitchFamily="34" charset="0"/>
              </a:rPr>
              <a:t>Games &amp; Apps</a:t>
            </a:r>
          </a:p>
          <a:p>
            <a:r>
              <a:rPr lang="en-US" sz="3200" dirty="0" smtClean="0">
                <a:solidFill>
                  <a:schemeClr val="accent1">
                    <a:lumMod val="75000"/>
                  </a:schemeClr>
                </a:solidFill>
                <a:latin typeface="Arial" panose="020B0604020202020204" pitchFamily="34" charset="0"/>
              </a:rPr>
              <a:t>Music</a:t>
            </a:r>
          </a:p>
          <a:p>
            <a:r>
              <a:rPr lang="en-US" sz="3200" dirty="0" smtClean="0">
                <a:solidFill>
                  <a:schemeClr val="accent1">
                    <a:lumMod val="75000"/>
                  </a:schemeClr>
                </a:solidFill>
                <a:latin typeface="Arial" panose="020B0604020202020204" pitchFamily="34" charset="0"/>
              </a:rPr>
              <a:t>Health &amp; Medicine</a:t>
            </a:r>
            <a:endParaRPr lang="en-US" sz="3200" dirty="0">
              <a:solidFill>
                <a:schemeClr val="accent1">
                  <a:lumMod val="75000"/>
                </a:schemeClr>
              </a:solidFill>
              <a:latin typeface="Arial" panose="020B0604020202020204" pitchFamily="34" charset="0"/>
            </a:endParaRPr>
          </a:p>
        </p:txBody>
      </p:sp>
      <p:sp>
        <p:nvSpPr>
          <p:cNvPr id="5" name="Content Placeholder 4"/>
          <p:cNvSpPr>
            <a:spLocks noGrp="1"/>
          </p:cNvSpPr>
          <p:nvPr>
            <p:ph sz="half" idx="2"/>
          </p:nvPr>
        </p:nvSpPr>
        <p:spPr>
          <a:xfrm>
            <a:off x="4419600" y="1600200"/>
            <a:ext cx="4572000" cy="4373563"/>
          </a:xfrm>
        </p:spPr>
        <p:txBody>
          <a:bodyPr>
            <a:noAutofit/>
          </a:bodyPr>
          <a:lstStyle/>
          <a:p>
            <a:r>
              <a:rPr lang="en-US" sz="3200" dirty="0" smtClean="0">
                <a:solidFill>
                  <a:schemeClr val="accent3">
                    <a:lumMod val="75000"/>
                  </a:schemeClr>
                </a:solidFill>
                <a:latin typeface="Arial" panose="020B0604020202020204" pitchFamily="34" charset="0"/>
              </a:rPr>
              <a:t>PBS</a:t>
            </a:r>
          </a:p>
          <a:p>
            <a:r>
              <a:rPr lang="en-US" sz="3200" dirty="0" err="1" smtClean="0">
                <a:solidFill>
                  <a:schemeClr val="accent3">
                    <a:lumMod val="75000"/>
                  </a:schemeClr>
                </a:solidFill>
                <a:latin typeface="Arial" panose="020B0604020202020204" pitchFamily="34" charset="0"/>
              </a:rPr>
              <a:t>MythBusters</a:t>
            </a:r>
            <a:endParaRPr lang="en-US" sz="3200" dirty="0" smtClean="0">
              <a:solidFill>
                <a:schemeClr val="accent3">
                  <a:lumMod val="75000"/>
                </a:schemeClr>
              </a:solidFill>
              <a:latin typeface="Arial" panose="020B0604020202020204" pitchFamily="34" charset="0"/>
            </a:endParaRPr>
          </a:p>
          <a:p>
            <a:r>
              <a:rPr lang="en-US" sz="3200" dirty="0" smtClean="0">
                <a:solidFill>
                  <a:schemeClr val="accent3">
                    <a:lumMod val="75000"/>
                  </a:schemeClr>
                </a:solidFill>
                <a:latin typeface="Arial" panose="020B0604020202020204" pitchFamily="34" charset="0"/>
              </a:rPr>
              <a:t>STEM &amp; Puzzle Apps</a:t>
            </a:r>
          </a:p>
          <a:p>
            <a:r>
              <a:rPr lang="en-US" sz="3200" dirty="0" smtClean="0">
                <a:solidFill>
                  <a:schemeClr val="accent3">
                    <a:lumMod val="75000"/>
                  </a:schemeClr>
                </a:solidFill>
                <a:latin typeface="Arial" panose="020B0604020202020204" pitchFamily="34" charset="0"/>
              </a:rPr>
              <a:t>STEM Camps</a:t>
            </a:r>
          </a:p>
          <a:p>
            <a:r>
              <a:rPr lang="en-US" sz="3200" dirty="0" smtClean="0">
                <a:solidFill>
                  <a:schemeClr val="accent3">
                    <a:lumMod val="75000"/>
                  </a:schemeClr>
                </a:solidFill>
                <a:latin typeface="Arial" panose="020B0604020202020204" pitchFamily="34" charset="0"/>
              </a:rPr>
              <a:t>Museums &amp; Centers</a:t>
            </a:r>
          </a:p>
          <a:p>
            <a:r>
              <a:rPr lang="en-US" sz="3200" dirty="0" smtClean="0">
                <a:solidFill>
                  <a:schemeClr val="accent3">
                    <a:lumMod val="75000"/>
                  </a:schemeClr>
                </a:solidFill>
                <a:latin typeface="Arial" panose="020B0604020202020204" pitchFamily="34" charset="0"/>
              </a:rPr>
              <a:t>Mini-Maker Faire</a:t>
            </a:r>
          </a:p>
          <a:p>
            <a:r>
              <a:rPr lang="en-US" sz="3200" dirty="0" smtClean="0">
                <a:solidFill>
                  <a:schemeClr val="accent3">
                    <a:lumMod val="75000"/>
                  </a:schemeClr>
                </a:solidFill>
                <a:latin typeface="Arial" panose="020B0604020202020204" pitchFamily="34" charset="0"/>
              </a:rPr>
              <a:t>UT Austin Events</a:t>
            </a:r>
            <a:endParaRPr lang="en-US" sz="3200" dirty="0">
              <a:solidFill>
                <a:schemeClr val="accent3">
                  <a:lumMod val="75000"/>
                </a:schemeClr>
              </a:solidFill>
              <a:latin typeface="Arial" panose="020B0604020202020204" pitchFamily="34" charset="0"/>
            </a:endParaRPr>
          </a:p>
        </p:txBody>
      </p:sp>
    </p:spTree>
    <p:extLst>
      <p:ext uri="{BB962C8B-B14F-4D97-AF65-F5344CB8AC3E}">
        <p14:creationId xmlns:p14="http://schemas.microsoft.com/office/powerpoint/2010/main" xmlns="" val="1170183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788" t="7165" r="1248" b="16616"/>
          <a:stretch/>
        </p:blipFill>
        <p:spPr bwMode="auto">
          <a:xfrm>
            <a:off x="304800" y="170597"/>
            <a:ext cx="8534400" cy="50677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38683173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8800" dirty="0" smtClean="0">
                <a:latin typeface="Arial" panose="020B0604020202020204" pitchFamily="34" charset="0"/>
              </a:rPr>
              <a:t>Resources</a:t>
            </a:r>
            <a:endParaRPr lang="en-US" sz="8800" dirty="0">
              <a:latin typeface="Arial" panose="020B0604020202020204" pitchFamily="34" charset="0"/>
            </a:endParaRPr>
          </a:p>
        </p:txBody>
      </p:sp>
    </p:spTree>
    <p:extLst>
      <p:ext uri="{BB962C8B-B14F-4D97-AF65-F5344CB8AC3E}">
        <p14:creationId xmlns:p14="http://schemas.microsoft.com/office/powerpoint/2010/main" xmlns="" val="1633512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304800"/>
            <a:ext cx="8589963"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1219200" y="5257800"/>
            <a:ext cx="7924800" cy="584775"/>
          </a:xfrm>
          <a:prstGeom prst="rect">
            <a:avLst/>
          </a:prstGeom>
          <a:noFill/>
        </p:spPr>
        <p:txBody>
          <a:bodyPr wrap="square" rtlCol="0">
            <a:spAutoFit/>
          </a:bodyPr>
          <a:lstStyle/>
          <a:p>
            <a:pPr algn="ctr"/>
            <a:r>
              <a:rPr lang="en-US" sz="1600" b="0" dirty="0" smtClean="0"/>
              <a:t>Collaborative Effort including Lawrence Hall of Science, Exploratorium, </a:t>
            </a:r>
          </a:p>
          <a:p>
            <a:pPr algn="ctr"/>
            <a:r>
              <a:rPr lang="en-US" sz="1600" b="0" dirty="0" smtClean="0"/>
              <a:t>New York Hall of Science, Science Museum of Minnesota, Children’s Museum of Houston</a:t>
            </a:r>
            <a:endParaRPr lang="en-US" sz="1600" b="0" dirty="0"/>
          </a:p>
        </p:txBody>
      </p:sp>
    </p:spTree>
    <p:extLst>
      <p:ext uri="{BB962C8B-B14F-4D97-AF65-F5344CB8AC3E}">
        <p14:creationId xmlns:p14="http://schemas.microsoft.com/office/powerpoint/2010/main" xmlns="" val="2370543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95695"/>
            <a:ext cx="8458200" cy="1143000"/>
          </a:xfrm>
        </p:spPr>
        <p:txBody>
          <a:bodyPr>
            <a:noAutofit/>
          </a:bodyPr>
          <a:lstStyle/>
          <a:p>
            <a:r>
              <a:rPr lang="en-US" sz="6000" dirty="0" smtClean="0">
                <a:latin typeface="Arial" panose="020B0604020202020204" pitchFamily="34" charset="0"/>
              </a:rPr>
              <a:t>What does a girl </a:t>
            </a:r>
            <a:r>
              <a:rPr lang="en-US" sz="5400" i="1" dirty="0" smtClean="0">
                <a:latin typeface="Arial" panose="020B0604020202020204" pitchFamily="34" charset="0"/>
              </a:rPr>
              <a:t>(or any student) </a:t>
            </a:r>
            <a:r>
              <a:rPr lang="en-US" sz="6000" dirty="0" smtClean="0">
                <a:latin typeface="Arial" panose="020B0604020202020204" pitchFamily="34" charset="0"/>
              </a:rPr>
              <a:t>imagine when she thinks of a scientist or engineer?</a:t>
            </a:r>
            <a:endParaRPr lang="en-US" sz="6000" dirty="0">
              <a:latin typeface="Arial" panose="020B0604020202020204" pitchFamily="34" charset="0"/>
            </a:endParaRPr>
          </a:p>
        </p:txBody>
      </p:sp>
    </p:spTree>
    <p:extLst>
      <p:ext uri="{BB962C8B-B14F-4D97-AF65-F5344CB8AC3E}">
        <p14:creationId xmlns:p14="http://schemas.microsoft.com/office/powerpoint/2010/main" xmlns="" val="24848239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58866" y="152400"/>
            <a:ext cx="7685134" cy="5529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152401"/>
            <a:ext cx="3429000" cy="181588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800" dirty="0" smtClean="0"/>
              <a:t>Searched:</a:t>
            </a:r>
          </a:p>
          <a:p>
            <a:pPr marL="173038" indent="-173038">
              <a:buFont typeface="Arial" pitchFamily="34" charset="0"/>
              <a:buChar char="•"/>
            </a:pPr>
            <a:r>
              <a:rPr lang="en-US" sz="2800" dirty="0" smtClean="0"/>
              <a:t>Civil Engineering</a:t>
            </a:r>
          </a:p>
          <a:p>
            <a:pPr marL="173038" indent="-173038">
              <a:buFont typeface="Arial" pitchFamily="34" charset="0"/>
              <a:buChar char="•"/>
            </a:pPr>
            <a:r>
              <a:rPr lang="en-US" sz="2800" dirty="0" smtClean="0"/>
              <a:t>Free - $1.00</a:t>
            </a:r>
          </a:p>
          <a:p>
            <a:pPr marL="173038" indent="-173038">
              <a:buFont typeface="Arial" pitchFamily="34" charset="0"/>
              <a:buChar char="•"/>
            </a:pPr>
            <a:r>
              <a:rPr lang="en-US" sz="2800" dirty="0" smtClean="0"/>
              <a:t>10 – 30 minutes</a:t>
            </a:r>
            <a:endParaRPr lang="en-US" sz="2800" dirty="0"/>
          </a:p>
        </p:txBody>
      </p:sp>
    </p:spTree>
    <p:extLst>
      <p:ext uri="{BB962C8B-B14F-4D97-AF65-F5344CB8AC3E}">
        <p14:creationId xmlns:p14="http://schemas.microsoft.com/office/powerpoint/2010/main" xmlns="" val="13925382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rPr>
              <a:t>Finding &amp; Being Role Models</a:t>
            </a:r>
            <a:endParaRPr lang="en-US" dirty="0">
              <a:latin typeface="Arial" panose="020B0604020202020204" pitchFamily="34" charset="0"/>
            </a:endParaRPr>
          </a:p>
        </p:txBody>
      </p:sp>
      <p:grpSp>
        <p:nvGrpSpPr>
          <p:cNvPr id="6" name="Group 5"/>
          <p:cNvGrpSpPr/>
          <p:nvPr/>
        </p:nvGrpSpPr>
        <p:grpSpPr>
          <a:xfrm>
            <a:off x="4347011" y="1447800"/>
            <a:ext cx="4339789" cy="2017968"/>
            <a:chOff x="4191000" y="2058525"/>
            <a:chExt cx="4339789" cy="2017968"/>
          </a:xfrm>
        </p:grpSpPr>
        <p:pic>
          <p:nvPicPr>
            <p:cNvPr id="2052" name="Picture 4" descr="http://kinlane-productions.s3.amazonaws.com/api-evangelist-site/serviceproviders/googlegroups_logo.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84752" y="2970161"/>
              <a:ext cx="2775884" cy="11063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191000" y="2058525"/>
              <a:ext cx="4339789" cy="830997"/>
            </a:xfrm>
            <a:prstGeom prst="rect">
              <a:avLst/>
            </a:prstGeom>
            <a:noFill/>
          </p:spPr>
          <p:txBody>
            <a:bodyPr wrap="square" rtlCol="0">
              <a:spAutoFit/>
            </a:bodyPr>
            <a:lstStyle/>
            <a:p>
              <a:pPr algn="ctr"/>
              <a:r>
                <a:rPr lang="en-US" sz="2400" dirty="0" smtClean="0">
                  <a:solidFill>
                    <a:schemeClr val="accent4">
                      <a:lumMod val="75000"/>
                    </a:schemeClr>
                  </a:solidFill>
                  <a:latin typeface="Arial" panose="020B0604020202020204" pitchFamily="34" charset="0"/>
                  <a:ea typeface="Adobe Gothic Std B" pitchFamily="34" charset="-128"/>
                  <a:cs typeface="Arial" panose="020B0604020202020204" pitchFamily="34" charset="0"/>
                </a:rPr>
                <a:t>Regional K12 STEM</a:t>
              </a:r>
            </a:p>
            <a:p>
              <a:pPr algn="ctr"/>
              <a:r>
                <a:rPr lang="en-US" sz="2400" dirty="0" smtClean="0">
                  <a:solidFill>
                    <a:schemeClr val="accent4">
                      <a:lumMod val="75000"/>
                    </a:schemeClr>
                  </a:solidFill>
                  <a:latin typeface="Arial" panose="020B0604020202020204" pitchFamily="34" charset="0"/>
                  <a:ea typeface="Adobe Gothic Std B" pitchFamily="34" charset="-128"/>
                  <a:cs typeface="Arial" panose="020B0604020202020204" pitchFamily="34" charset="0"/>
                </a:rPr>
                <a:t>Outreach Google Groups</a:t>
              </a:r>
              <a:endParaRPr lang="en-US" sz="2400" dirty="0">
                <a:solidFill>
                  <a:schemeClr val="accent4">
                    <a:lumMod val="75000"/>
                  </a:schemeClr>
                </a:solidFill>
                <a:latin typeface="Arial" panose="020B0604020202020204" pitchFamily="34" charset="0"/>
                <a:ea typeface="Adobe Gothic Std B" pitchFamily="34" charset="-128"/>
                <a:cs typeface="Arial" panose="020B0604020202020204" pitchFamily="34" charset="0"/>
              </a:endParaRPr>
            </a:p>
          </p:txBody>
        </p:sp>
      </p:grpSp>
      <p:sp>
        <p:nvSpPr>
          <p:cNvPr id="12" name="TextBox 11"/>
          <p:cNvSpPr txBox="1"/>
          <p:nvPr/>
        </p:nvSpPr>
        <p:spPr>
          <a:xfrm>
            <a:off x="4038600" y="3492781"/>
            <a:ext cx="4980210" cy="369332"/>
          </a:xfrm>
          <a:prstGeom prst="rect">
            <a:avLst/>
          </a:prstGeom>
          <a:noFill/>
        </p:spPr>
        <p:txBody>
          <a:bodyPr wrap="none" rtlCol="0">
            <a:spAutoFit/>
          </a:bodyPr>
          <a:lstStyle/>
          <a:p>
            <a:r>
              <a:rPr lang="en-US" dirty="0"/>
              <a:t>http://txgcp.org/k12-stem-outreach-google-group/</a:t>
            </a:r>
          </a:p>
        </p:txBody>
      </p:sp>
      <p:pic>
        <p:nvPicPr>
          <p:cNvPr id="10" name="Picture 9"/>
          <p:cNvPicPr>
            <a:picLocks noChangeAspect="1"/>
          </p:cNvPicPr>
          <p:nvPr/>
        </p:nvPicPr>
        <p:blipFill>
          <a:blip r:embed="rId4" cstate="print"/>
          <a:stretch>
            <a:fillRect/>
          </a:stretch>
        </p:blipFill>
        <p:spPr>
          <a:xfrm>
            <a:off x="5640693" y="4226198"/>
            <a:ext cx="2741307" cy="1163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5403021" y="5395225"/>
            <a:ext cx="3216650" cy="369332"/>
          </a:xfrm>
          <a:prstGeom prst="rect">
            <a:avLst/>
          </a:prstGeom>
          <a:noFill/>
        </p:spPr>
        <p:txBody>
          <a:bodyPr wrap="none" rtlCol="0">
            <a:spAutoFit/>
          </a:bodyPr>
          <a:lstStyle/>
          <a:p>
            <a:r>
              <a:rPr lang="en-US" dirty="0" smtClean="0">
                <a:solidFill>
                  <a:prstClr val="black"/>
                </a:solidFill>
              </a:rPr>
              <a:t>www.millionwomenmentors.org</a:t>
            </a:r>
            <a:endParaRPr lang="en-US" dirty="0">
              <a:solidFill>
                <a:prstClr val="black"/>
              </a:solidFill>
            </a:endParaRPr>
          </a:p>
        </p:txBody>
      </p:sp>
      <p:sp>
        <p:nvSpPr>
          <p:cNvPr id="13" name="TextBox 12"/>
          <p:cNvSpPr txBox="1"/>
          <p:nvPr/>
        </p:nvSpPr>
        <p:spPr>
          <a:xfrm>
            <a:off x="1066800" y="3492781"/>
            <a:ext cx="2351229" cy="369332"/>
          </a:xfrm>
          <a:prstGeom prst="rect">
            <a:avLst/>
          </a:prstGeom>
          <a:noFill/>
        </p:spPr>
        <p:txBody>
          <a:bodyPr wrap="square" rtlCol="0">
            <a:spAutoFit/>
          </a:bodyPr>
          <a:lstStyle/>
          <a:p>
            <a:r>
              <a:rPr lang="en-US" dirty="0" smtClean="0">
                <a:solidFill>
                  <a:prstClr val="black"/>
                </a:solidFill>
              </a:rPr>
              <a:t>www.stemfire.com</a:t>
            </a:r>
            <a:endParaRPr lang="en-US" dirty="0">
              <a:solidFill>
                <a:prstClr val="black"/>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57200" y="1990473"/>
            <a:ext cx="3146015" cy="1462232"/>
          </a:xfrm>
          <a:prstGeom prst="rect">
            <a:avLst/>
          </a:prstGeom>
        </p:spPr>
      </p:pic>
    </p:spTree>
    <p:extLst>
      <p:ext uri="{BB962C8B-B14F-4D97-AF65-F5344CB8AC3E}">
        <p14:creationId xmlns:p14="http://schemas.microsoft.com/office/powerpoint/2010/main" xmlns="" val="40727547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panose="020B0604020202020204" pitchFamily="34" charset="0"/>
              </a:rPr>
              <a:t>Techbridge</a:t>
            </a:r>
            <a:r>
              <a:rPr lang="en-US" dirty="0" smtClean="0">
                <a:latin typeface="Arial" panose="020B0604020202020204" pitchFamily="34" charset="0"/>
              </a:rPr>
              <a:t> Resources</a:t>
            </a:r>
            <a:endParaRPr lang="en-US" dirty="0">
              <a:latin typeface="Arial" panose="020B0604020202020204" pitchFamily="34" charset="0"/>
            </a:endParaRPr>
          </a:p>
        </p:txBody>
      </p:sp>
      <p:sp>
        <p:nvSpPr>
          <p:cNvPr id="3" name="Content Placeholder 2"/>
          <p:cNvSpPr>
            <a:spLocks noGrp="1"/>
          </p:cNvSpPr>
          <p:nvPr>
            <p:ph idx="1"/>
          </p:nvPr>
        </p:nvSpPr>
        <p:spPr/>
        <p:txBody>
          <a:bodyPr/>
          <a:lstStyle/>
          <a:p>
            <a:pPr marL="457200" indent="-457200"/>
            <a:r>
              <a:rPr lang="en-US" dirty="0" smtClean="0">
                <a:latin typeface="Arial" panose="020B0604020202020204" pitchFamily="34" charset="0"/>
              </a:rPr>
              <a:t>Role </a:t>
            </a:r>
            <a:r>
              <a:rPr lang="en-US" dirty="0">
                <a:latin typeface="Arial" panose="020B0604020202020204" pitchFamily="34" charset="0"/>
              </a:rPr>
              <a:t>Model Guide</a:t>
            </a:r>
          </a:p>
          <a:p>
            <a:pPr marL="457200" indent="-457200"/>
            <a:r>
              <a:rPr lang="en-US" dirty="0" err="1">
                <a:latin typeface="Arial" panose="020B0604020202020204" pitchFamily="34" charset="0"/>
              </a:rPr>
              <a:t>Techbridge</a:t>
            </a:r>
            <a:r>
              <a:rPr lang="en-US" dirty="0">
                <a:latin typeface="Arial" panose="020B0604020202020204" pitchFamily="34" charset="0"/>
              </a:rPr>
              <a:t> Tips</a:t>
            </a:r>
          </a:p>
          <a:p>
            <a:pPr marL="457200" indent="-457200"/>
            <a:r>
              <a:rPr lang="en-US" dirty="0">
                <a:latin typeface="Arial" panose="020B0604020202020204" pitchFamily="34" charset="0"/>
              </a:rPr>
              <a:t>Online Training</a:t>
            </a:r>
          </a:p>
        </p:txBody>
      </p:sp>
      <p:pic>
        <p:nvPicPr>
          <p:cNvPr id="4" name="Picture 6" descr="100_1006.JPG"/>
          <p:cNvPicPr>
            <a:picLocks noChangeAspect="1"/>
          </p:cNvPicPr>
          <p:nvPr/>
        </p:nvPicPr>
        <p:blipFill>
          <a:blip r:embed="rId3" cstate="print"/>
          <a:srcRect/>
          <a:stretch>
            <a:fillRect/>
          </a:stretch>
        </p:blipFill>
        <p:spPr bwMode="auto">
          <a:xfrm rot="20756873">
            <a:off x="4386263" y="2211101"/>
            <a:ext cx="4114800" cy="2743200"/>
          </a:xfrm>
          <a:prstGeom prst="rect">
            <a:avLst/>
          </a:prstGeom>
          <a:noFill/>
          <a:ln w="76200">
            <a:solidFill>
              <a:schemeClr val="bg1"/>
            </a:solidFill>
            <a:miter lim="800000"/>
            <a:headEnd/>
            <a:tailEnd/>
          </a:ln>
        </p:spPr>
      </p:pic>
      <p:pic>
        <p:nvPicPr>
          <p:cNvPr id="6" name="Picture 5" descr="\\Tb-server\techbridge\Marketing\Marketing 2012\mail_signature_large_tag.gif"/>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5800" y="3810000"/>
            <a:ext cx="3006408" cy="121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6325148" y="5325551"/>
            <a:ext cx="2478755" cy="369332"/>
          </a:xfrm>
          <a:prstGeom prst="rect">
            <a:avLst/>
          </a:prstGeom>
          <a:noFill/>
        </p:spPr>
        <p:txBody>
          <a:bodyPr wrap="none" rtlCol="0">
            <a:spAutoFit/>
          </a:bodyPr>
          <a:lstStyle/>
          <a:p>
            <a:r>
              <a:rPr lang="en-US" dirty="0" smtClean="0"/>
              <a:t>www.techbridgegirls.org</a:t>
            </a:r>
            <a:endParaRPr lang="en-US" dirty="0"/>
          </a:p>
        </p:txBody>
      </p:sp>
    </p:spTree>
    <p:extLst>
      <p:ext uri="{BB962C8B-B14F-4D97-AF65-F5344CB8AC3E}">
        <p14:creationId xmlns:p14="http://schemas.microsoft.com/office/powerpoint/2010/main" xmlns="" val="36233428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Final Version - Flag copy.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304800"/>
            <a:ext cx="335915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5" name="Rectangle 2"/>
          <p:cNvSpPr>
            <a:spLocks noChangeArrowheads="1"/>
          </p:cNvSpPr>
          <p:nvPr/>
        </p:nvSpPr>
        <p:spPr bwMode="auto">
          <a:xfrm>
            <a:off x="3886200" y="228600"/>
            <a:ext cx="5029200" cy="2895600"/>
          </a:xfrm>
          <a:prstGeom prst="rect">
            <a:avLst/>
          </a:prstGeom>
          <a:noFill/>
          <a:ln>
            <a:noFill/>
          </a:ln>
          <a:extLst/>
        </p:spPr>
        <p:txBody>
          <a:bodyPr/>
          <a:lstStyle/>
          <a:p>
            <a:pPr algn="ctr">
              <a:spcAft>
                <a:spcPts val="1000"/>
              </a:spcAft>
              <a:buFont typeface="Wingdings" pitchFamily="2" charset="2"/>
              <a:buChar char="«"/>
            </a:pPr>
            <a:r>
              <a:rPr lang="en-US" sz="1300" b="0" dirty="0">
                <a:solidFill>
                  <a:srgbClr val="943634"/>
                </a:solidFill>
                <a:latin typeface="Wingdings" pitchFamily="2" charset="2"/>
                <a:cs typeface="Arial" charset="0"/>
              </a:rPr>
              <a:t> « «</a:t>
            </a:r>
          </a:p>
          <a:p>
            <a:pPr algn="ctr">
              <a:spcAft>
                <a:spcPts val="1000"/>
              </a:spcAft>
            </a:pPr>
            <a:r>
              <a:rPr lang="en-US" sz="2000" b="0" dirty="0">
                <a:solidFill>
                  <a:srgbClr val="002060"/>
                </a:solidFill>
                <a:latin typeface="Cambria" pitchFamily="18" charset="0"/>
                <a:cs typeface="Arial" charset="0"/>
              </a:rPr>
              <a:t>The TxGCP connects organizations and individuals across Texas committed to informing and motivating girls to pursue careers in science, technology, engineering and mathematics (STEM).</a:t>
            </a:r>
          </a:p>
          <a:p>
            <a:pPr algn="ctr">
              <a:spcAft>
                <a:spcPts val="1000"/>
              </a:spcAft>
            </a:pPr>
            <a:r>
              <a:rPr lang="en-US" sz="1300" b="0" dirty="0">
                <a:solidFill>
                  <a:srgbClr val="943634"/>
                </a:solidFill>
                <a:latin typeface="Wingdings" pitchFamily="2" charset="2"/>
                <a:cs typeface="Arial" charset="0"/>
              </a:rPr>
              <a:t>« « «</a:t>
            </a:r>
            <a:endParaRPr lang="en-US" sz="1800" b="0" dirty="0">
              <a:solidFill>
                <a:srgbClr val="000000"/>
              </a:solidFill>
              <a:cs typeface="Arial" charset="0"/>
            </a:endParaRPr>
          </a:p>
        </p:txBody>
      </p:sp>
      <p:sp>
        <p:nvSpPr>
          <p:cNvPr id="7" name="TextBox 6"/>
          <p:cNvSpPr txBox="1"/>
          <p:nvPr/>
        </p:nvSpPr>
        <p:spPr>
          <a:xfrm>
            <a:off x="152400" y="3124200"/>
            <a:ext cx="8839200" cy="1815882"/>
          </a:xfrm>
          <a:prstGeom prst="rect">
            <a:avLst/>
          </a:prstGeom>
          <a:noFill/>
        </p:spPr>
        <p:txBody>
          <a:bodyPr>
            <a:spAutoFit/>
          </a:bodyPr>
          <a:lstStyle/>
          <a:p>
            <a:pPr marL="457200" indent="-457200">
              <a:buFont typeface="Arial" panose="020B0604020202020204" pitchFamily="34" charset="0"/>
              <a:buChar char="•"/>
            </a:pPr>
            <a:r>
              <a:rPr lang="en-US" sz="2800" dirty="0">
                <a:sym typeface="Lucida Sans" pitchFamily="34" charset="0"/>
              </a:rPr>
              <a:t>Free Hands-on STEM Activities</a:t>
            </a:r>
          </a:p>
          <a:p>
            <a:pPr marL="457200" indent="-457200">
              <a:buFont typeface="Arial" panose="020B0604020202020204" pitchFamily="34" charset="0"/>
              <a:buChar char="•"/>
            </a:pPr>
            <a:r>
              <a:rPr lang="en-US" sz="2800" dirty="0">
                <a:sym typeface="Lucida Sans" pitchFamily="34" charset="0"/>
              </a:rPr>
              <a:t>STEM Program Directories</a:t>
            </a:r>
          </a:p>
          <a:p>
            <a:pPr marL="457200" indent="-457200">
              <a:buFont typeface="Arial" panose="020B0604020202020204" pitchFamily="34" charset="0"/>
              <a:buChar char="•"/>
            </a:pPr>
            <a:r>
              <a:rPr lang="en-US" sz="2800" dirty="0" smtClean="0">
                <a:sym typeface="Lucida Sans" pitchFamily="34" charset="0"/>
              </a:rPr>
              <a:t>Effective </a:t>
            </a:r>
            <a:r>
              <a:rPr lang="en-US" sz="2800" dirty="0">
                <a:sym typeface="Lucida Sans" pitchFamily="34" charset="0"/>
              </a:rPr>
              <a:t>STEM Messaging Resources</a:t>
            </a:r>
          </a:p>
          <a:p>
            <a:pPr marL="457200" indent="-457200">
              <a:buFont typeface="Arial" panose="020B0604020202020204" pitchFamily="34" charset="0"/>
              <a:buChar char="•"/>
            </a:pPr>
            <a:r>
              <a:rPr lang="en-US" sz="2800" dirty="0">
                <a:sym typeface="Lucida Sans" pitchFamily="34" charset="0"/>
              </a:rPr>
              <a:t>K-12 STEM Outreach Program Assessment Resources</a:t>
            </a:r>
          </a:p>
        </p:txBody>
      </p:sp>
      <p:sp>
        <p:nvSpPr>
          <p:cNvPr id="54277" name="TextBox 7"/>
          <p:cNvSpPr txBox="1">
            <a:spLocks noChangeArrowheads="1"/>
          </p:cNvSpPr>
          <p:nvPr/>
        </p:nvSpPr>
        <p:spPr bwMode="auto">
          <a:xfrm>
            <a:off x="1447800" y="5257800"/>
            <a:ext cx="75438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b="1">
                <a:solidFill>
                  <a:schemeClr val="tx1"/>
                </a:solidFill>
                <a:latin typeface="Arial" charset="0"/>
              </a:defRPr>
            </a:lvl1pPr>
            <a:lvl2pPr marL="742950" indent="-285750" eaLnBrk="0" hangingPunct="0">
              <a:defRPr sz="4000" b="1">
                <a:solidFill>
                  <a:schemeClr val="tx1"/>
                </a:solidFill>
                <a:latin typeface="Arial" charset="0"/>
              </a:defRPr>
            </a:lvl2pPr>
            <a:lvl3pPr marL="1143000" indent="-228600" eaLnBrk="0" hangingPunct="0">
              <a:defRPr sz="4000" b="1">
                <a:solidFill>
                  <a:schemeClr val="tx1"/>
                </a:solidFill>
                <a:latin typeface="Arial" charset="0"/>
              </a:defRPr>
            </a:lvl3pPr>
            <a:lvl4pPr marL="1600200" indent="-228600" eaLnBrk="0" hangingPunct="0">
              <a:defRPr sz="4000" b="1">
                <a:solidFill>
                  <a:schemeClr val="tx1"/>
                </a:solidFill>
                <a:latin typeface="Arial" charset="0"/>
              </a:defRPr>
            </a:lvl4pPr>
            <a:lvl5pPr marL="2057400" indent="-228600" eaLnBrk="0" hangingPunct="0">
              <a:defRPr sz="4000" b="1">
                <a:solidFill>
                  <a:schemeClr val="tx1"/>
                </a:solidFill>
                <a:latin typeface="Arial" charset="0"/>
              </a:defRPr>
            </a:lvl5pPr>
            <a:lvl6pPr marL="2514600" indent="-228600" eaLnBrk="0" fontAlgn="base" hangingPunct="0">
              <a:spcBef>
                <a:spcPct val="0"/>
              </a:spcBef>
              <a:spcAft>
                <a:spcPct val="0"/>
              </a:spcAft>
              <a:defRPr sz="4000" b="1">
                <a:solidFill>
                  <a:schemeClr val="tx1"/>
                </a:solidFill>
                <a:latin typeface="Arial" charset="0"/>
              </a:defRPr>
            </a:lvl6pPr>
            <a:lvl7pPr marL="2971800" indent="-228600" eaLnBrk="0" fontAlgn="base" hangingPunct="0">
              <a:spcBef>
                <a:spcPct val="0"/>
              </a:spcBef>
              <a:spcAft>
                <a:spcPct val="0"/>
              </a:spcAft>
              <a:defRPr sz="4000" b="1">
                <a:solidFill>
                  <a:schemeClr val="tx1"/>
                </a:solidFill>
                <a:latin typeface="Arial" charset="0"/>
              </a:defRPr>
            </a:lvl7pPr>
            <a:lvl8pPr marL="3429000" indent="-228600" eaLnBrk="0" fontAlgn="base" hangingPunct="0">
              <a:spcBef>
                <a:spcPct val="0"/>
              </a:spcBef>
              <a:spcAft>
                <a:spcPct val="0"/>
              </a:spcAft>
              <a:defRPr sz="4000" b="1">
                <a:solidFill>
                  <a:schemeClr val="tx1"/>
                </a:solidFill>
                <a:latin typeface="Arial" charset="0"/>
              </a:defRPr>
            </a:lvl8pPr>
            <a:lvl9pPr marL="3886200" indent="-228600" eaLnBrk="0" fontAlgn="base" hangingPunct="0">
              <a:spcBef>
                <a:spcPct val="0"/>
              </a:spcBef>
              <a:spcAft>
                <a:spcPct val="0"/>
              </a:spcAft>
              <a:defRPr sz="4000" b="1">
                <a:solidFill>
                  <a:schemeClr val="tx1"/>
                </a:solidFill>
                <a:latin typeface="Arial" charset="0"/>
              </a:defRPr>
            </a:lvl9pPr>
          </a:lstStyle>
          <a:p>
            <a:pPr algn="ctr" eaLnBrk="1" hangingPunct="1"/>
            <a:r>
              <a:rPr lang="en-US" sz="2400" dirty="0">
                <a:solidFill>
                  <a:srgbClr val="C00000"/>
                </a:solidFill>
                <a:latin typeface="Maiandra GD" pitchFamily="34" charset="0"/>
              </a:rPr>
              <a:t>http://www.txgcp.org  </a:t>
            </a:r>
            <a:r>
              <a:rPr lang="en-US" sz="2400" b="0" dirty="0">
                <a:solidFill>
                  <a:srgbClr val="943634"/>
                </a:solidFill>
                <a:latin typeface="Wingdings" pitchFamily="2" charset="2"/>
                <a:cs typeface="Arial" charset="0"/>
              </a:rPr>
              <a:t>«</a:t>
            </a:r>
            <a:r>
              <a:rPr lang="en-US" sz="2400" dirty="0">
                <a:solidFill>
                  <a:srgbClr val="C00000"/>
                </a:solidFill>
                <a:latin typeface="Maiandra GD" pitchFamily="34" charset="0"/>
              </a:rPr>
              <a:t>  STEM@txgcp.org</a:t>
            </a:r>
          </a:p>
        </p:txBody>
      </p:sp>
    </p:spTree>
    <p:extLst>
      <p:ext uri="{BB962C8B-B14F-4D97-AF65-F5344CB8AC3E}">
        <p14:creationId xmlns:p14="http://schemas.microsoft.com/office/powerpoint/2010/main" xmlns="" val="22530178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1524000"/>
            <a:ext cx="8839200" cy="1446550"/>
          </a:xfrm>
          <a:prstGeom prst="rect">
            <a:avLst/>
          </a:prstGeom>
          <a:noFill/>
        </p:spPr>
        <p:txBody>
          <a:bodyPr>
            <a:spAutoFit/>
          </a:bodyPr>
          <a:lstStyle/>
          <a:p>
            <a:pPr marL="342900" indent="-342900">
              <a:buFont typeface="Arial" panose="020B0604020202020204" pitchFamily="34" charset="0"/>
              <a:buChar char="•"/>
            </a:pPr>
            <a:r>
              <a:rPr lang="en-US" sz="2000" dirty="0"/>
              <a:t>Six Quick Tips for Sudden STEM Teachers</a:t>
            </a:r>
          </a:p>
          <a:p>
            <a:pPr marL="800100" lvl="1" indent="-342900">
              <a:buFont typeface="Arial" panose="020B0604020202020204" pitchFamily="34" charset="0"/>
              <a:buChar char="•"/>
            </a:pPr>
            <a:r>
              <a:rPr lang="en-US" sz="2000" dirty="0" smtClean="0">
                <a:latin typeface="Maiandra GD" panose="020E0502030308020204" pitchFamily="34" charset="0"/>
                <a:hlinkClick r:id="rId3"/>
              </a:rPr>
              <a:t>http</a:t>
            </a:r>
            <a:r>
              <a:rPr lang="en-US" sz="2000" dirty="0">
                <a:latin typeface="Maiandra GD" panose="020E0502030308020204" pitchFamily="34" charset="0"/>
                <a:hlinkClick r:id="rId3"/>
              </a:rPr>
              <a:t>://www.middleweb.com/24879/six-quick-tips-for-sudden-stem-teachers</a:t>
            </a:r>
            <a:r>
              <a:rPr lang="en-US" sz="2000" dirty="0" smtClean="0">
                <a:latin typeface="Maiandra GD" panose="020E0502030308020204" pitchFamily="34" charset="0"/>
                <a:hlinkClick r:id="rId3"/>
              </a:rPr>
              <a:t>/</a:t>
            </a:r>
            <a:endParaRPr lang="en-US" sz="2000" dirty="0" smtClean="0">
              <a:latin typeface="Maiandra GD" panose="020E0502030308020204" pitchFamily="34" charset="0"/>
            </a:endParaRPr>
          </a:p>
          <a:p>
            <a:pPr marL="342900" indent="-342900">
              <a:buFont typeface="Arial" panose="020B0604020202020204" pitchFamily="34" charset="0"/>
              <a:buChar char="•"/>
            </a:pPr>
            <a:endParaRPr lang="en-US" sz="2800" dirty="0">
              <a:latin typeface="Maiandra GD" panose="020E0502030308020204" pitchFamily="34" charset="0"/>
            </a:endParaRPr>
          </a:p>
        </p:txBody>
      </p:sp>
      <p:sp>
        <p:nvSpPr>
          <p:cNvPr id="2" name="TextBox 1"/>
          <p:cNvSpPr txBox="1"/>
          <p:nvPr/>
        </p:nvSpPr>
        <p:spPr>
          <a:xfrm>
            <a:off x="685800" y="228600"/>
            <a:ext cx="5867400" cy="707886"/>
          </a:xfrm>
          <a:prstGeom prst="rect">
            <a:avLst/>
          </a:prstGeom>
          <a:noFill/>
        </p:spPr>
        <p:txBody>
          <a:bodyPr wrap="square" rtlCol="0">
            <a:spAutoFit/>
          </a:bodyPr>
          <a:lstStyle/>
          <a:p>
            <a:r>
              <a:rPr lang="en-US" sz="4000" dirty="0" smtClean="0">
                <a:latin typeface="Maiandra GD" panose="020E0502030308020204" pitchFamily="34" charset="0"/>
                <a:ea typeface="Microsoft YaHei Light" panose="020B0502040204020203" pitchFamily="34" charset="-122"/>
              </a:rPr>
              <a:t>More Resources!</a:t>
            </a:r>
            <a:endParaRPr lang="en-US" sz="4000" dirty="0">
              <a:latin typeface="Maiandra GD" panose="020E0502030308020204" pitchFamily="34" charset="0"/>
              <a:ea typeface="Microsoft YaHei Light" panose="020B0502040204020203" pitchFamily="34" charset="-122"/>
            </a:endParaRPr>
          </a:p>
        </p:txBody>
      </p:sp>
    </p:spTree>
    <p:extLst>
      <p:ext uri="{BB962C8B-B14F-4D97-AF65-F5344CB8AC3E}">
        <p14:creationId xmlns:p14="http://schemas.microsoft.com/office/powerpoint/2010/main" xmlns="" val="6259279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rPr>
              <a:t>Before Role Model Experience</a:t>
            </a:r>
            <a:endParaRPr lang="en-US" dirty="0">
              <a:latin typeface="Arial" panose="020B0604020202020204" pitchFamily="34" charset="0"/>
            </a:endParaRPr>
          </a:p>
        </p:txBody>
      </p:sp>
      <p:pic>
        <p:nvPicPr>
          <p:cNvPr id="4"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xmlns="" val="0"/>
              </a:ext>
            </a:extLst>
          </a:blip>
          <a:stretch>
            <a:fillRect/>
          </a:stretch>
        </p:blipFill>
        <p:spPr bwMode="auto">
          <a:xfrm>
            <a:off x="6038850" y="1520582"/>
            <a:ext cx="2343150" cy="3985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Rectangle 2"/>
          <p:cNvSpPr/>
          <p:nvPr/>
        </p:nvSpPr>
        <p:spPr>
          <a:xfrm>
            <a:off x="304800" y="1540168"/>
            <a:ext cx="5334000" cy="3816429"/>
          </a:xfrm>
          <a:prstGeom prst="rect">
            <a:avLst/>
          </a:prstGeom>
        </p:spPr>
        <p:txBody>
          <a:bodyPr wrap="square">
            <a:spAutoFit/>
          </a:bodyPr>
          <a:lstStyle/>
          <a:p>
            <a:r>
              <a:rPr lang="en-US" sz="2800" i="1" dirty="0"/>
              <a:t>I think of a scientist as very dedicated to his work. He is kind of crazy, talking always quickly. He constantly is getting new ideas. He is always asking questions and can be annoying. He listens to others' ideas and questions them</a:t>
            </a:r>
            <a:r>
              <a:rPr lang="en-US" sz="2800" i="1" dirty="0" smtClean="0"/>
              <a:t>.</a:t>
            </a:r>
          </a:p>
          <a:p>
            <a:endParaRPr lang="en-US" sz="1600" i="1" dirty="0" smtClean="0"/>
          </a:p>
          <a:p>
            <a:r>
              <a:rPr lang="en-US" sz="2800" i="1" dirty="0" smtClean="0"/>
              <a:t>-Amy, 7</a:t>
            </a:r>
            <a:r>
              <a:rPr lang="en-US" sz="2800" i="1" baseline="30000" dirty="0" smtClean="0"/>
              <a:t>th</a:t>
            </a:r>
            <a:r>
              <a:rPr lang="en-US" sz="2800" i="1" dirty="0" smtClean="0"/>
              <a:t> grader</a:t>
            </a:r>
            <a:endParaRPr lang="en-US" sz="2800" dirty="0"/>
          </a:p>
        </p:txBody>
      </p:sp>
    </p:spTree>
    <p:extLst>
      <p:ext uri="{BB962C8B-B14F-4D97-AF65-F5344CB8AC3E}">
        <p14:creationId xmlns:p14="http://schemas.microsoft.com/office/powerpoint/2010/main" xmlns="" val="1244622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rPr>
              <a:t>After </a:t>
            </a:r>
            <a:r>
              <a:rPr lang="en-US" dirty="0">
                <a:latin typeface="Arial" panose="020B0604020202020204" pitchFamily="34" charset="0"/>
              </a:rPr>
              <a:t>Role Model Experience</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699342">
            <a:off x="6378808" y="1561929"/>
            <a:ext cx="2000909" cy="37582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Rectangle 2"/>
          <p:cNvSpPr/>
          <p:nvPr/>
        </p:nvSpPr>
        <p:spPr>
          <a:xfrm>
            <a:off x="2057400" y="5419541"/>
            <a:ext cx="5165386" cy="338554"/>
          </a:xfrm>
          <a:prstGeom prst="rect">
            <a:avLst/>
          </a:prstGeom>
        </p:spPr>
        <p:txBody>
          <a:bodyPr wrap="square">
            <a:spAutoFit/>
          </a:bodyPr>
          <a:lstStyle/>
          <a:p>
            <a:r>
              <a:rPr lang="en-US" sz="1600" dirty="0">
                <a:hlinkClick r:id="rId4"/>
              </a:rPr>
              <a:t>http://ed.fnal.gov/projects/scientists/index.html</a:t>
            </a:r>
            <a:endParaRPr lang="en-US" sz="1600" dirty="0"/>
          </a:p>
        </p:txBody>
      </p:sp>
      <p:sp>
        <p:nvSpPr>
          <p:cNvPr id="4" name="Rectangle 3"/>
          <p:cNvSpPr/>
          <p:nvPr/>
        </p:nvSpPr>
        <p:spPr>
          <a:xfrm>
            <a:off x="152400" y="1398555"/>
            <a:ext cx="6019800" cy="3785652"/>
          </a:xfrm>
          <a:prstGeom prst="rect">
            <a:avLst/>
          </a:prstGeom>
        </p:spPr>
        <p:txBody>
          <a:bodyPr wrap="square">
            <a:spAutoFit/>
          </a:bodyPr>
          <a:lstStyle/>
          <a:p>
            <a:r>
              <a:rPr lang="en-US" sz="2800" i="1" dirty="0"/>
              <a:t>I know scientists are just normal people with a not so normal job. . . . Scientists lead a normal life outside of being a scientist. They are interested in dancing, pottery, jogging and even racquetball. Being a scientist is just another job which can be much more exciting</a:t>
            </a:r>
            <a:r>
              <a:rPr lang="en-US" sz="2800" i="1" dirty="0" smtClean="0"/>
              <a:t>.</a:t>
            </a:r>
          </a:p>
          <a:p>
            <a:endParaRPr lang="en-US" sz="1600" i="1" dirty="0" smtClean="0"/>
          </a:p>
          <a:p>
            <a:r>
              <a:rPr lang="en-US" sz="2800" i="1" dirty="0" smtClean="0"/>
              <a:t>-Amy, 7</a:t>
            </a:r>
            <a:r>
              <a:rPr lang="en-US" sz="2800" i="1" baseline="30000" dirty="0" smtClean="0"/>
              <a:t>th</a:t>
            </a:r>
            <a:r>
              <a:rPr lang="en-US" sz="2800" i="1" dirty="0" smtClean="0"/>
              <a:t> grader</a:t>
            </a:r>
            <a:endParaRPr lang="en-US" sz="2800" dirty="0"/>
          </a:p>
        </p:txBody>
      </p:sp>
    </p:spTree>
    <p:extLst>
      <p:ext uri="{BB962C8B-B14F-4D97-AF65-F5344CB8AC3E}">
        <p14:creationId xmlns:p14="http://schemas.microsoft.com/office/powerpoint/2010/main" xmlns="" val="1874809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699342">
            <a:off x="4510753" y="249192"/>
            <a:ext cx="2090304" cy="39261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050" name="Picture 2" descr="http://ed.fnal.gov/projects/scientists/graphics/erica.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67000" y="2418993"/>
            <a:ext cx="1933575" cy="31908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 name="Picture 2"/>
          <p:cNvPicPr>
            <a:picLocks noGrp="1" noChangeAspect="1" noChangeArrowheads="1"/>
          </p:cNvPicPr>
          <p:nvPr>
            <p:ph idx="4294967295"/>
          </p:nvPr>
        </p:nvPicPr>
        <p:blipFill>
          <a:blip r:embed="rId5" cstate="print">
            <a:extLst>
              <a:ext uri="{28A0092B-C50C-407E-A947-70E740481C1C}">
                <a14:useLocalDpi xmlns:a14="http://schemas.microsoft.com/office/drawing/2010/main" xmlns="" val="0"/>
              </a:ext>
            </a:extLst>
          </a:blip>
          <a:stretch>
            <a:fillRect/>
          </a:stretch>
        </p:blipFill>
        <p:spPr bwMode="auto">
          <a:xfrm rot="368542">
            <a:off x="326742" y="204289"/>
            <a:ext cx="1752600" cy="3352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052" name="Picture 4" descr="http://ed.fnal.gov/projects/scientists/graphics/matta.gi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200950">
            <a:off x="6906600" y="381000"/>
            <a:ext cx="1885950" cy="3581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054" name="Picture 6" descr="http://ed.fnal.gov/projects/scientists/graphics/angelaa.gi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217145" y="3082131"/>
            <a:ext cx="1533684" cy="25277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cxnSp>
        <p:nvCxnSpPr>
          <p:cNvPr id="8" name="Straight Arrow Connector 7"/>
          <p:cNvCxnSpPr/>
          <p:nvPr/>
        </p:nvCxnSpPr>
        <p:spPr>
          <a:xfrm>
            <a:off x="2133600" y="1111469"/>
            <a:ext cx="1371600" cy="990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518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latin typeface="Arial" panose="020B0604020202020204" pitchFamily="34" charset="0"/>
              </a:rPr>
              <a:t>Why Train Role Models?</a:t>
            </a:r>
            <a:endParaRPr lang="en-US" dirty="0">
              <a:latin typeface="Arial" panose="020B0604020202020204" pitchFamily="34" charset="0"/>
            </a:endParaRPr>
          </a:p>
        </p:txBody>
      </p:sp>
      <p:pic>
        <p:nvPicPr>
          <p:cNvPr id="3" name="Content Placeholder 3" descr="awe group shot.jpg"/>
          <p:cNvPicPr>
            <a:picLocks noChangeAspect="1"/>
          </p:cNvPicPr>
          <p:nvPr/>
        </p:nvPicPr>
        <p:blipFill>
          <a:blip r:embed="rId3" cstate="print"/>
          <a:stretch>
            <a:fillRect/>
          </a:stretch>
        </p:blipFill>
        <p:spPr>
          <a:xfrm>
            <a:off x="1568271" y="1447800"/>
            <a:ext cx="6007459" cy="397896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11361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33728" y="533400"/>
            <a:ext cx="4919272" cy="2667000"/>
          </a:xfrm>
        </p:spPr>
        <p:txBody>
          <a:bodyPr>
            <a:noAutofit/>
          </a:bodyPr>
          <a:lstStyle/>
          <a:p>
            <a:pPr algn="ctr">
              <a:spcBef>
                <a:spcPts val="2400"/>
              </a:spcBef>
            </a:pPr>
            <a:r>
              <a:rPr lang="en-US" sz="4400" cap="none" dirty="0" smtClean="0">
                <a:latin typeface="Arial" panose="020B0604020202020204" pitchFamily="34" charset="0"/>
              </a:rPr>
              <a:t>CHANGING THE CONVERSATION:</a:t>
            </a:r>
            <a:br>
              <a:rPr lang="en-US" sz="4400" cap="none" dirty="0" smtClean="0">
                <a:latin typeface="Arial" panose="020B0604020202020204" pitchFamily="34" charset="0"/>
              </a:rPr>
            </a:br>
            <a:r>
              <a:rPr lang="en-US" sz="1400" cap="none" dirty="0" smtClean="0">
                <a:latin typeface="Arial" panose="020B0604020202020204" pitchFamily="34" charset="0"/>
              </a:rPr>
              <a:t/>
            </a:r>
            <a:br>
              <a:rPr lang="en-US" sz="1400" cap="none" dirty="0" smtClean="0">
                <a:latin typeface="Arial" panose="020B0604020202020204" pitchFamily="34" charset="0"/>
              </a:rPr>
            </a:br>
            <a:r>
              <a:rPr lang="en-US" sz="3200" cap="none" dirty="0" smtClean="0">
                <a:solidFill>
                  <a:srgbClr val="002060"/>
                </a:solidFill>
                <a:latin typeface="Arial" panose="020B0604020202020204" pitchFamily="34" charset="0"/>
              </a:rPr>
              <a:t>Messages for Improving Public Understanding of Engineering</a:t>
            </a:r>
            <a:endParaRPr lang="en-US" sz="3200" cap="none" dirty="0" smtClean="0">
              <a:latin typeface="Arial" panose="020B0604020202020204" pitchFamily="34" charset="0"/>
            </a:endParaRPr>
          </a:p>
        </p:txBody>
      </p:sp>
      <p:sp>
        <p:nvSpPr>
          <p:cNvPr id="16387" name="Content Placeholder 5"/>
          <p:cNvSpPr>
            <a:spLocks noGrp="1"/>
          </p:cNvSpPr>
          <p:nvPr>
            <p:ph type="body" idx="1"/>
          </p:nvPr>
        </p:nvSpPr>
        <p:spPr>
          <a:xfrm>
            <a:off x="0" y="4343400"/>
            <a:ext cx="4953000" cy="738187"/>
          </a:xfrm>
        </p:spPr>
        <p:txBody>
          <a:bodyPr/>
          <a:lstStyle/>
          <a:p>
            <a:pPr algn="ctr"/>
            <a:r>
              <a:rPr lang="en-US" sz="1800" dirty="0">
                <a:solidFill>
                  <a:srgbClr val="002060"/>
                </a:solidFill>
                <a:latin typeface="Arial" panose="020B0604020202020204" pitchFamily="34" charset="0"/>
              </a:rPr>
              <a:t>National Academy Of Engineering (NAE)</a:t>
            </a:r>
          </a:p>
          <a:p>
            <a:pPr algn="ctr"/>
            <a:r>
              <a:rPr lang="en-US" sz="1400" b="1" dirty="0" smtClean="0">
                <a:solidFill>
                  <a:schemeClr val="tx1">
                    <a:lumMod val="65000"/>
                    <a:lumOff val="35000"/>
                  </a:schemeClr>
                </a:solidFill>
                <a:latin typeface="Arial" panose="020B0604020202020204" pitchFamily="34" charset="0"/>
              </a:rPr>
              <a:t>http://www.nap.edu/catalog.php?record_id=12187</a:t>
            </a:r>
          </a:p>
        </p:txBody>
      </p:sp>
      <p:pic>
        <p:nvPicPr>
          <p:cNvPr id="1033"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76200"/>
            <a:ext cx="4084245" cy="5729288"/>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41284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33728" y="533400"/>
            <a:ext cx="4919272" cy="26670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Adobe Gothic Std B" pitchFamily="34" charset="-128"/>
                <a:ea typeface="Adobe Gothic Std B" pitchFamily="34" charset="-128"/>
                <a:cs typeface="Arial" pitchFamily="34" charset="0"/>
              </a:defRPr>
            </a:lvl1pPr>
          </a:lstStyle>
          <a:p>
            <a:pPr algn="ctr">
              <a:spcBef>
                <a:spcPts val="2400"/>
              </a:spcBef>
            </a:pPr>
            <a:r>
              <a:rPr lang="en-US" sz="4400" dirty="0" smtClean="0">
                <a:latin typeface="Arial" panose="020B0604020202020204" pitchFamily="34" charset="0"/>
              </a:rPr>
              <a:t>Why So Few?</a:t>
            </a:r>
          </a:p>
          <a:p>
            <a:pPr algn="ctr">
              <a:spcBef>
                <a:spcPts val="2400"/>
              </a:spcBef>
            </a:pPr>
            <a:r>
              <a:rPr lang="en-US" sz="3200" cap="none" dirty="0" smtClean="0">
                <a:solidFill>
                  <a:srgbClr val="002060"/>
                </a:solidFill>
                <a:latin typeface="Arial" panose="020B0604020202020204" pitchFamily="34" charset="0"/>
              </a:rPr>
              <a:t>Women in Science, Technology, Engineering and Mathematics</a:t>
            </a:r>
            <a:endParaRPr lang="en-US" sz="3200" cap="none" dirty="0" smtClean="0">
              <a:latin typeface="Arial" panose="020B0604020202020204" pitchFamily="34" charset="0"/>
            </a:endParaRPr>
          </a:p>
        </p:txBody>
      </p:sp>
      <p:sp>
        <p:nvSpPr>
          <p:cNvPr id="16387" name="Content Placeholder 5"/>
          <p:cNvSpPr>
            <a:spLocks noGrp="1"/>
          </p:cNvSpPr>
          <p:nvPr>
            <p:ph type="body" idx="1"/>
          </p:nvPr>
        </p:nvSpPr>
        <p:spPr>
          <a:xfrm>
            <a:off x="33728" y="4286310"/>
            <a:ext cx="4967990" cy="685799"/>
          </a:xfrm>
        </p:spPr>
        <p:txBody>
          <a:bodyPr/>
          <a:lstStyle/>
          <a:p>
            <a:pPr algn="ctr"/>
            <a:r>
              <a:rPr lang="en-US" sz="1800" dirty="0">
                <a:solidFill>
                  <a:srgbClr val="002060"/>
                </a:solidFill>
                <a:latin typeface="Arial" panose="020B0604020202020204" pitchFamily="34" charset="0"/>
              </a:rPr>
              <a:t>American Association of University Women</a:t>
            </a:r>
            <a:endParaRPr lang="en-US" sz="1800" dirty="0">
              <a:latin typeface="Arial" panose="020B0604020202020204" pitchFamily="34" charset="0"/>
            </a:endParaRPr>
          </a:p>
          <a:p>
            <a:pPr algn="ctr"/>
            <a:r>
              <a:rPr lang="en-US" sz="1400" b="1" dirty="0" smtClean="0">
                <a:solidFill>
                  <a:schemeClr val="tx1">
                    <a:lumMod val="65000"/>
                    <a:lumOff val="35000"/>
                  </a:schemeClr>
                </a:solidFill>
                <a:latin typeface="Arial" panose="020B0604020202020204" pitchFamily="34" charset="0"/>
              </a:rPr>
              <a:t>http://www.aauw.org/learn/research/whysofew.cfm</a:t>
            </a:r>
          </a:p>
        </p:txBody>
      </p:sp>
      <p:pic>
        <p:nvPicPr>
          <p:cNvPr id="7"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67990" y="312513"/>
            <a:ext cx="4069255" cy="5402487"/>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55371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1773</TotalTime>
  <Words>4844</Words>
  <Application>Microsoft Office PowerPoint</Application>
  <PresentationFormat>On-screen Show (4:3)</PresentationFormat>
  <Paragraphs>347</Paragraphs>
  <Slides>34</Slides>
  <Notes>33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Role Models Matter: Engaging Girls (and All Kids) in STEM </vt:lpstr>
      <vt:lpstr>Workshop Goals</vt:lpstr>
      <vt:lpstr>What does a girl (or any student) imagine when she thinks of a scientist or engineer?</vt:lpstr>
      <vt:lpstr>Before Role Model Experience</vt:lpstr>
      <vt:lpstr>After Role Model Experience</vt:lpstr>
      <vt:lpstr>Slide 6</vt:lpstr>
      <vt:lpstr>Why Train Role Models?</vt:lpstr>
      <vt:lpstr>CHANGING THE CONVERSATION:  Messages for Improving Public Understanding of Engineering</vt:lpstr>
      <vt:lpstr>Slide 9</vt:lpstr>
      <vt:lpstr>Engineering Messages Recommendations</vt:lpstr>
      <vt:lpstr>Engineering Messages Recommendations</vt:lpstr>
      <vt:lpstr>Engineering Messages Recommendations</vt:lpstr>
      <vt:lpstr>Slide 13</vt:lpstr>
      <vt:lpstr>Slide 14</vt:lpstr>
      <vt:lpstr>Key Elements of a Role Model Interaction</vt:lpstr>
      <vt:lpstr>Role Model Event</vt:lpstr>
      <vt:lpstr>Ice  Breaker</vt:lpstr>
      <vt:lpstr>Icebreakers can...</vt:lpstr>
      <vt:lpstr>Role Model Introduction</vt:lpstr>
      <vt:lpstr>Role Model Introduction</vt:lpstr>
      <vt:lpstr>Hands-on Activity</vt:lpstr>
      <vt:lpstr>Hands-on Activity</vt:lpstr>
      <vt:lpstr>Reinforce the Growth Mindset</vt:lpstr>
      <vt:lpstr>Slide 24</vt:lpstr>
      <vt:lpstr>Reflection - Make it Meaningful</vt:lpstr>
      <vt:lpstr>Find STEM in your everyday life  ... &amp; use resources to help you!</vt:lpstr>
      <vt:lpstr>Slide 27</vt:lpstr>
      <vt:lpstr>Resources</vt:lpstr>
      <vt:lpstr>Slide 29</vt:lpstr>
      <vt:lpstr>Slide 30</vt:lpstr>
      <vt:lpstr>Finding &amp; Being Role Models</vt:lpstr>
      <vt:lpstr>Techbridge Resources</vt:lpstr>
      <vt:lpstr>Slide 33</vt:lpstr>
      <vt:lpstr>Slide 34</vt:lpstr>
    </vt:vector>
  </TitlesOfParts>
  <Company>The University of Texas at Austin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berryts</dc:creator>
  <cp:lastModifiedBy>Amy Alexander</cp:lastModifiedBy>
  <cp:revision>131</cp:revision>
  <cp:lastPrinted>2015-04-07T14:56:51Z</cp:lastPrinted>
  <dcterms:created xsi:type="dcterms:W3CDTF">2013-03-02T02:39:51Z</dcterms:created>
  <dcterms:modified xsi:type="dcterms:W3CDTF">2016-01-11T21:40:46Z</dcterms:modified>
</cp:coreProperties>
</file>